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52" r:id="rId3"/>
    <p:sldId id="321" r:id="rId4"/>
    <p:sldId id="322" r:id="rId5"/>
    <p:sldId id="329" r:id="rId6"/>
    <p:sldId id="332" r:id="rId7"/>
    <p:sldId id="323" r:id="rId8"/>
    <p:sldId id="339" r:id="rId9"/>
    <p:sldId id="346" r:id="rId10"/>
    <p:sldId id="348" r:id="rId11"/>
    <p:sldId id="349" r:id="rId12"/>
    <p:sldId id="324" r:id="rId13"/>
    <p:sldId id="342" r:id="rId14"/>
    <p:sldId id="344" r:id="rId15"/>
    <p:sldId id="351" r:id="rId16"/>
    <p:sldId id="326" r:id="rId17"/>
    <p:sldId id="327" r:id="rId18"/>
    <p:sldId id="333" r:id="rId19"/>
    <p:sldId id="337" r:id="rId20"/>
    <p:sldId id="350" r:id="rId21"/>
  </p:sldIdLst>
  <p:sldSz cx="9144000" cy="6858000" type="screen4x3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8" autoAdjust="0"/>
    <p:restoredTop sz="93275" autoAdjust="0"/>
  </p:normalViewPr>
  <p:slideViewPr>
    <p:cSldViewPr>
      <p:cViewPr varScale="1">
        <p:scale>
          <a:sx n="81" d="100"/>
          <a:sy n="81" d="100"/>
        </p:scale>
        <p:origin x="-1692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38" y="0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434A2-42ED-438B-9102-9488AEBE3091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570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0" y="4721186"/>
            <a:ext cx="544576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38" y="9440646"/>
            <a:ext cx="2949787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78505D-2585-4701-9692-EAC34B11A7F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880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78505D-2585-4701-9692-EAC34B11A7F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780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86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1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73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81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412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782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98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088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6664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18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199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6A161-0586-47C6-AB36-5D999D8AB8A3}" type="datetimeFigureOut">
              <a:rPr lang="ko-KR" altLang="en-US" smtClean="0"/>
              <a:t>2015-08-13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A2265-2946-4830-AFD6-142378AFDD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82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eg"/><Relationship Id="rId10" Type="http://schemas.openxmlformats.org/officeDocument/2006/relationships/image" Target="../media/image46.jpeg"/><Relationship Id="rId4" Type="http://schemas.openxmlformats.org/officeDocument/2006/relationships/image" Target="../media/image40.jpeg"/><Relationship Id="rId9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3.png"/><Relationship Id="rId3" Type="http://schemas.openxmlformats.org/officeDocument/2006/relationships/image" Target="../media/image47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1.png"/><Relationship Id="rId1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microsoft.com/office/2007/relationships/hdphoto" Target="../media/hdphoto7.wdp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://wallet-partners.uplus.co.kr/cms/serviceInfo/serviceInfo.do;jsessionid=DED91EBCE2B515351034255D6D377B86.node2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loic.uplus.co.kr/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loic.uplus.co.kr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1568" y="2234245"/>
            <a:ext cx="6984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00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핀테크</a:t>
            </a:r>
            <a:r>
              <a:rPr lang="ko-KR" altLang="en-US" sz="400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ko-KR" altLang="en-US" sz="400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사업현황과 </a:t>
            </a:r>
            <a:r>
              <a:rPr lang="ko-KR" altLang="en-US" sz="400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사업화 방안</a:t>
            </a:r>
            <a:endParaRPr lang="ko-KR" altLang="en-US" sz="4000" dirty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0541" y="5363158"/>
            <a:ext cx="6984776" cy="8781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LG</a:t>
            </a:r>
            <a:r>
              <a:rPr lang="ko-KR" altLang="en-US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유플러스</a:t>
            </a:r>
            <a:r>
              <a:rPr lang="ko-KR" altLang="en-US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endParaRPr lang="en-US" altLang="ko-KR" dirty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신사업개발팀</a:t>
            </a:r>
            <a:r>
              <a:rPr lang="ko-KR" altLang="en-US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한혜미 팀장</a:t>
            </a:r>
            <a:endParaRPr lang="ko-KR" altLang="en-US" dirty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10541" y="4900264"/>
            <a:ext cx="6984776" cy="400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50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2015.08.26</a:t>
            </a:r>
            <a:endParaRPr lang="ko-KR" altLang="en-US" sz="1500" dirty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65975" y="1980329"/>
            <a:ext cx="3280065" cy="4626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ICT </a:t>
            </a:r>
            <a:r>
              <a:rPr lang="ko-KR" altLang="en-US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중소벤처기업 </a:t>
            </a:r>
            <a:r>
              <a:rPr lang="en-US" altLang="ko-KR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Business Day</a:t>
            </a:r>
            <a:endParaRPr lang="en-US" altLang="ko-KR" dirty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9656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812455" y="1412777"/>
            <a:ext cx="6711873" cy="4248472"/>
            <a:chOff x="322263" y="1268413"/>
            <a:chExt cx="4016375" cy="2998787"/>
          </a:xfrm>
        </p:grpSpPr>
        <p:pic>
          <p:nvPicPr>
            <p:cNvPr id="15" name="Picture 2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313" y="1268413"/>
              <a:ext cx="3997325" cy="2998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2F4D71"/>
                    </a:outerShdw>
                  </a:effectLst>
                </a14:hiddenEffects>
              </a:ext>
            </a:extLst>
          </p:spPr>
        </p:pic>
        <p:cxnSp>
          <p:nvCxnSpPr>
            <p:cNvPr id="18" name="직선 연결선 17"/>
            <p:cNvCxnSpPr/>
            <p:nvPr/>
          </p:nvCxnSpPr>
          <p:spPr>
            <a:xfrm>
              <a:off x="582613" y="1628775"/>
              <a:ext cx="6985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1281113" y="1628775"/>
              <a:ext cx="360362" cy="28733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/>
            <p:nvPr/>
          </p:nvCxnSpPr>
          <p:spPr>
            <a:xfrm flipH="1">
              <a:off x="2339975" y="1773238"/>
              <a:ext cx="360363" cy="341312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2700338" y="1773238"/>
              <a:ext cx="79057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18"/>
            <p:cNvGrpSpPr>
              <a:grpSpLocks/>
            </p:cNvGrpSpPr>
            <p:nvPr/>
          </p:nvGrpSpPr>
          <p:grpSpPr bwMode="auto">
            <a:xfrm>
              <a:off x="468313" y="2100263"/>
              <a:ext cx="914400" cy="587375"/>
              <a:chOff x="468314" y="2287225"/>
              <a:chExt cx="913956" cy="587228"/>
            </a:xfrm>
          </p:grpSpPr>
          <p:pic>
            <p:nvPicPr>
              <p:cNvPr id="2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314" y="2287225"/>
                <a:ext cx="913956" cy="587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타원 23"/>
              <p:cNvSpPr/>
              <p:nvPr/>
            </p:nvSpPr>
            <p:spPr>
              <a:xfrm>
                <a:off x="582558" y="2441173"/>
                <a:ext cx="177714" cy="217434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2400"/>
              </a:p>
            </p:txBody>
          </p:sp>
        </p:grpSp>
        <p:cxnSp>
          <p:nvCxnSpPr>
            <p:cNvPr id="25" name="직선 연결선 24"/>
            <p:cNvCxnSpPr/>
            <p:nvPr/>
          </p:nvCxnSpPr>
          <p:spPr>
            <a:xfrm>
              <a:off x="582613" y="1628775"/>
              <a:ext cx="0" cy="62547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55"/>
            <p:cNvSpPr txBox="1">
              <a:spLocks noChangeArrowheads="1"/>
            </p:cNvSpPr>
            <p:nvPr/>
          </p:nvSpPr>
          <p:spPr bwMode="auto">
            <a:xfrm>
              <a:off x="322263" y="1320800"/>
              <a:ext cx="1296987" cy="207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en-US" altLang="ko-KR" sz="1600" b="1">
                  <a:solidFill>
                    <a:srgbClr val="000000"/>
                  </a:solidFill>
                </a:rPr>
                <a:t>IC </a:t>
              </a:r>
              <a:r>
                <a:rPr kumimoji="0" lang="ko-KR" altLang="en-US" sz="1600" b="1">
                  <a:solidFill>
                    <a:srgbClr val="000000"/>
                  </a:solidFill>
                </a:rPr>
                <a:t>칩 삽입구</a:t>
              </a:r>
            </a:p>
          </p:txBody>
        </p:sp>
        <p:sp>
          <p:nvSpPr>
            <p:cNvPr id="27" name="TextBox 56"/>
            <p:cNvSpPr txBox="1">
              <a:spLocks noChangeArrowheads="1"/>
            </p:cNvSpPr>
            <p:nvPr/>
          </p:nvSpPr>
          <p:spPr bwMode="auto">
            <a:xfrm>
              <a:off x="2555875" y="1495425"/>
              <a:ext cx="1612900" cy="207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Font typeface="Arial" pitchFamily="34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 pitchFamily="34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 pitchFamily="34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 pitchFamily="34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kumimoji="0" lang="ko-KR" altLang="en-US" sz="1600" b="1">
                  <a:solidFill>
                    <a:srgbClr val="000000"/>
                  </a:solidFill>
                </a:rPr>
                <a:t>마그네틱 리딩 구간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유플러스의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사업 소개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Biz </a:t>
            </a:r>
            <a:r>
              <a:rPr lang="en-US" altLang="ko-KR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Paynow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29" name="직선 연결선 28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7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1"/>
          <p:cNvSpPr/>
          <p:nvPr/>
        </p:nvSpPr>
        <p:spPr>
          <a:xfrm>
            <a:off x="4716463" y="1700213"/>
            <a:ext cx="4248150" cy="4321175"/>
          </a:xfrm>
          <a:prstGeom prst="round2SameRect">
            <a:avLst>
              <a:gd name="adj1" fmla="val 0"/>
              <a:gd name="adj2" fmla="val 1684"/>
            </a:avLst>
          </a:prstGeom>
          <a:noFill/>
          <a:ln w="19050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90488" indent="-90488" latinLnBrk="0"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  <a:defRPr/>
            </a:pP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양쪽 모서리가 둥근 사각형 2"/>
          <p:cNvSpPr/>
          <p:nvPr/>
        </p:nvSpPr>
        <p:spPr>
          <a:xfrm>
            <a:off x="323850" y="1700213"/>
            <a:ext cx="4248150" cy="4321175"/>
          </a:xfrm>
          <a:prstGeom prst="round2SameRect">
            <a:avLst>
              <a:gd name="adj1" fmla="val 0"/>
              <a:gd name="adj2" fmla="val 1684"/>
            </a:avLst>
          </a:prstGeom>
          <a:noFill/>
          <a:ln w="19050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90488" indent="-90488" latinLnBrk="0"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  <a:defRPr/>
            </a:pP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950" y="898525"/>
            <a:ext cx="8796338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1600" b="1" dirty="0">
                <a:latin typeface="+mj-ea"/>
                <a:ea typeface="+mj-ea"/>
              </a:rPr>
              <a:t> 업종별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업무별 특화 솔루션 지원</a:t>
            </a:r>
            <a:endParaRPr lang="ko-KR" altLang="en-US" sz="1600" b="1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5" name="모서리가 둥근 직사각형 4"/>
          <p:cNvSpPr/>
          <p:nvPr/>
        </p:nvSpPr>
        <p:spPr bwMode="auto">
          <a:xfrm>
            <a:off x="309563" y="1517551"/>
            <a:ext cx="1860729" cy="309408"/>
          </a:xfrm>
          <a:prstGeom prst="roundRect">
            <a:avLst>
              <a:gd name="adj" fmla="val 18473"/>
            </a:avLst>
          </a:prstGeom>
          <a:gradFill rotWithShape="1">
            <a:gsLst>
              <a:gs pos="0">
                <a:srgbClr val="990000"/>
              </a:gs>
              <a:gs pos="100000">
                <a:srgbClr val="FF5050"/>
              </a:gs>
            </a:gsLst>
            <a:lin ang="5400000" scaled="1"/>
          </a:gra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+mn-ea"/>
              </a:rPr>
              <a:t>업종별 제공</a:t>
            </a:r>
            <a:r>
              <a:rPr lang="en-US" altLang="ko-KR" sz="1400" b="1" kern="0" dirty="0">
                <a:solidFill>
                  <a:schemeClr val="bg1"/>
                </a:solidFill>
                <a:latin typeface="+mn-ea"/>
              </a:rPr>
              <a:t> Solution</a:t>
            </a:r>
            <a:endParaRPr lang="ko-KR" altLang="en-US" sz="1400" b="1" kern="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5008563"/>
            <a:ext cx="827088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모서리가 둥근 직사각형 6"/>
          <p:cNvSpPr/>
          <p:nvPr/>
        </p:nvSpPr>
        <p:spPr bwMode="auto">
          <a:xfrm>
            <a:off x="6975463" y="1517551"/>
            <a:ext cx="1989025" cy="309408"/>
          </a:xfrm>
          <a:prstGeom prst="roundRect">
            <a:avLst>
              <a:gd name="adj" fmla="val 18473"/>
            </a:avLst>
          </a:prstGeom>
          <a:gradFill rotWithShape="1">
            <a:gsLst>
              <a:gs pos="0">
                <a:srgbClr val="990000"/>
              </a:gs>
              <a:gs pos="100000">
                <a:srgbClr val="FF5050"/>
              </a:gs>
            </a:gsLst>
            <a:lin ang="5400000" scaled="1"/>
          </a:gradFill>
          <a:ln w="9525" algn="ctr">
            <a:solidFill>
              <a:srgbClr val="E4E4E4"/>
            </a:solidFill>
            <a:miter lim="800000"/>
            <a:headEnd/>
            <a:tailEnd/>
          </a:ln>
          <a:effectLst/>
        </p:spPr>
        <p:txBody>
          <a:bodyPr wrap="none" tIns="72000" anchor="ctr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90488" algn="ctr" defTabSz="874713" eaLnBrk="0" latinLnBrk="0" hangingPunct="0">
              <a:lnSpc>
                <a:spcPct val="90000"/>
              </a:lnSpc>
              <a:buClr>
                <a:schemeClr val="bg1">
                  <a:lumMod val="65000"/>
                </a:schemeClr>
              </a:buClr>
              <a:buSzPct val="80000"/>
              <a:defRPr/>
            </a:pPr>
            <a:r>
              <a:rPr lang="ko-KR" altLang="en-US" sz="1400" b="1" kern="0" dirty="0">
                <a:solidFill>
                  <a:schemeClr val="bg1"/>
                </a:solidFill>
                <a:latin typeface="+mn-ea"/>
              </a:rPr>
              <a:t>업무별 </a:t>
            </a:r>
            <a:r>
              <a:rPr lang="en-US" altLang="ko-KR" sz="1400" b="1" kern="0" dirty="0">
                <a:solidFill>
                  <a:schemeClr val="bg1"/>
                </a:solidFill>
                <a:latin typeface="+mn-ea"/>
              </a:rPr>
              <a:t>Solution</a:t>
            </a:r>
            <a:endParaRPr lang="ko-KR" altLang="en-US" sz="1400" b="1" kern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79713" y="2489200"/>
            <a:ext cx="1471612" cy="1262063"/>
          </a:xfrm>
          <a:prstGeom prst="roundRect">
            <a:avLst>
              <a:gd name="adj" fmla="val 6255"/>
            </a:avLst>
          </a:prstGeom>
          <a:gradFill>
            <a:gsLst>
              <a:gs pos="0">
                <a:srgbClr val="F7F7F7"/>
              </a:gs>
              <a:gs pos="100000">
                <a:srgbClr val="F4F4F4"/>
              </a:gs>
            </a:gsLst>
            <a:lin ang="5400000" scaled="0"/>
          </a:gradFill>
          <a:ln w="6350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indent="-180975" algn="ctr">
              <a:spcBef>
                <a:spcPct val="20000"/>
              </a:spcBef>
              <a:defRPr/>
            </a:pP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1757363" y="3502025"/>
            <a:ext cx="1193800" cy="1293813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latinLnBrk="0">
              <a:defRPr/>
            </a:pPr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1500" y="2489200"/>
            <a:ext cx="1470025" cy="1262063"/>
          </a:xfrm>
          <a:prstGeom prst="roundRect">
            <a:avLst>
              <a:gd name="adj" fmla="val 6255"/>
            </a:avLst>
          </a:prstGeom>
          <a:gradFill>
            <a:gsLst>
              <a:gs pos="0">
                <a:srgbClr val="F7F7F7"/>
              </a:gs>
              <a:gs pos="100000">
                <a:srgbClr val="F4F4F4"/>
              </a:gs>
            </a:gsLst>
            <a:lin ang="5400000" scaled="0"/>
          </a:gradFill>
          <a:ln w="6350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indent="-180975" algn="ctr">
              <a:spcBef>
                <a:spcPct val="20000"/>
              </a:spcBef>
              <a:defRPr/>
            </a:pP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500" y="4548188"/>
            <a:ext cx="1470025" cy="1263650"/>
          </a:xfrm>
          <a:prstGeom prst="roundRect">
            <a:avLst>
              <a:gd name="adj" fmla="val 6255"/>
            </a:avLst>
          </a:prstGeom>
          <a:gradFill>
            <a:gsLst>
              <a:gs pos="0">
                <a:srgbClr val="F7F7F7"/>
              </a:gs>
              <a:gs pos="100000">
                <a:srgbClr val="F4F4F4"/>
              </a:gs>
            </a:gsLst>
            <a:lin ang="5400000" scaled="0"/>
          </a:gradFill>
          <a:ln w="6350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indent="-180975" algn="ctr">
              <a:spcBef>
                <a:spcPct val="20000"/>
              </a:spcBef>
              <a:defRPr/>
            </a:pP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79713" y="4548188"/>
            <a:ext cx="1471612" cy="1263650"/>
          </a:xfrm>
          <a:prstGeom prst="roundRect">
            <a:avLst>
              <a:gd name="adj" fmla="val 6255"/>
            </a:avLst>
          </a:prstGeom>
          <a:gradFill>
            <a:gsLst>
              <a:gs pos="0">
                <a:srgbClr val="F7F7F7"/>
              </a:gs>
              <a:gs pos="100000">
                <a:srgbClr val="F4F4F4"/>
              </a:gs>
            </a:gsLst>
            <a:lin ang="5400000" scaled="0"/>
          </a:gradFill>
          <a:ln w="6350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indent="-180975" algn="ctr">
              <a:spcBef>
                <a:spcPct val="20000"/>
              </a:spcBef>
              <a:defRPr/>
            </a:pP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2813050" y="4513263"/>
            <a:ext cx="0" cy="185737"/>
          </a:xfrm>
          <a:prstGeom prst="rect">
            <a:avLst/>
          </a:prstGeom>
          <a:noFill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 eaLnBrk="0" latinLnBrk="0" hangingPunct="0">
              <a:defRPr/>
            </a:pPr>
            <a:endParaRPr lang="ko-KR" altLang="en-US" sz="1200" b="1" kern="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14" name="그룹 92"/>
          <p:cNvGrpSpPr>
            <a:grpSpLocks/>
          </p:cNvGrpSpPr>
          <p:nvPr/>
        </p:nvGrpSpPr>
        <p:grpSpPr bwMode="auto">
          <a:xfrm>
            <a:off x="434975" y="2008188"/>
            <a:ext cx="2492375" cy="200025"/>
            <a:chOff x="471431" y="2404793"/>
            <a:chExt cx="2699961" cy="200055"/>
          </a:xfrm>
        </p:grpSpPr>
        <p:sp>
          <p:nvSpPr>
            <p:cNvPr id="15" name="TextBox 14"/>
            <p:cNvSpPr txBox="1"/>
            <p:nvPr/>
          </p:nvSpPr>
          <p:spPr>
            <a:xfrm>
              <a:off x="606444" y="2404793"/>
              <a:ext cx="2564948" cy="2000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latinLnBrk="0">
                <a:buClr>
                  <a:schemeClr val="bg1">
                    <a:lumMod val="65000"/>
                  </a:schemeClr>
                </a:buClr>
                <a:buSzPct val="80000"/>
                <a:defRPr/>
              </a:pPr>
              <a:r>
                <a:rPr lang="ko-KR" altLang="en-US" sz="1300" b="1" dirty="0">
                  <a:latin typeface="+mn-ea"/>
                </a:rPr>
                <a:t>업종별</a:t>
              </a:r>
              <a:r>
                <a:rPr lang="en-US" altLang="ko-KR" sz="1300" b="1" dirty="0">
                  <a:latin typeface="+mn-ea"/>
                </a:rPr>
                <a:t> </a:t>
              </a:r>
              <a:r>
                <a:rPr lang="ko-KR" altLang="en-US" sz="1300" b="1" dirty="0">
                  <a:latin typeface="+mn-ea"/>
                </a:rPr>
                <a:t>적용 가능</a:t>
              </a:r>
              <a:r>
                <a:rPr lang="en-US" altLang="ko-KR" sz="1300" b="1" dirty="0">
                  <a:latin typeface="+mn-ea"/>
                </a:rPr>
                <a:t> Solution </a:t>
              </a:r>
              <a:r>
                <a:rPr lang="ko-KR" altLang="en-US" sz="1300" b="1" dirty="0">
                  <a:latin typeface="+mn-ea"/>
                </a:rPr>
                <a:t>지원</a:t>
              </a:r>
            </a:p>
          </p:txBody>
        </p:sp>
        <p:grpSp>
          <p:nvGrpSpPr>
            <p:cNvPr id="16" name="그룹 75"/>
            <p:cNvGrpSpPr/>
            <p:nvPr/>
          </p:nvGrpSpPr>
          <p:grpSpPr>
            <a:xfrm rot="5400000">
              <a:off x="415257" y="2465191"/>
              <a:ext cx="158067" cy="45719"/>
              <a:chOff x="6028676" y="6370413"/>
              <a:chExt cx="204922" cy="59271"/>
            </a:xfrm>
            <a:solidFill>
              <a:schemeClr val="bg1">
                <a:lumMod val="75000"/>
              </a:schemeClr>
            </a:solidFill>
          </p:grpSpPr>
          <p:sp>
            <p:nvSpPr>
              <p:cNvPr id="17" name="모서리가 둥근 직사각형 16"/>
              <p:cNvSpPr/>
              <p:nvPr/>
            </p:nvSpPr>
            <p:spPr>
              <a:xfrm rot="13703178">
                <a:off x="6068190" y="6330899"/>
                <a:ext cx="59271" cy="138300"/>
              </a:xfrm>
              <a:prstGeom prst="roundRect">
                <a:avLst>
                  <a:gd name="adj" fmla="val 413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300" b="1">
                  <a:latin typeface="+mn-ea"/>
                </a:endParaRPr>
              </a:p>
            </p:txBody>
          </p:sp>
          <p:sp>
            <p:nvSpPr>
              <p:cNvPr id="18" name="모서리가 둥근 직사각형 17"/>
              <p:cNvSpPr/>
              <p:nvPr/>
            </p:nvSpPr>
            <p:spPr>
              <a:xfrm rot="18696822" flipV="1">
                <a:off x="6134813" y="6330899"/>
                <a:ext cx="59271" cy="138299"/>
              </a:xfrm>
              <a:prstGeom prst="roundRect">
                <a:avLst>
                  <a:gd name="adj" fmla="val 413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300" b="1">
                  <a:latin typeface="+mn-ea"/>
                </a:endParaRPr>
              </a:p>
            </p:txBody>
          </p:sp>
        </p:grpSp>
      </p:grpSp>
      <p:grpSp>
        <p:nvGrpSpPr>
          <p:cNvPr id="19" name="그룹 115"/>
          <p:cNvGrpSpPr>
            <a:grpSpLocks/>
          </p:cNvGrpSpPr>
          <p:nvPr/>
        </p:nvGrpSpPr>
        <p:grpSpPr bwMode="auto">
          <a:xfrm>
            <a:off x="4906963" y="2008188"/>
            <a:ext cx="2655887" cy="200025"/>
            <a:chOff x="471431" y="2404793"/>
            <a:chExt cx="2876966" cy="200085"/>
          </a:xfrm>
        </p:grpSpPr>
        <p:sp>
          <p:nvSpPr>
            <p:cNvPr id="20" name="TextBox 19"/>
            <p:cNvSpPr txBox="1"/>
            <p:nvPr/>
          </p:nvSpPr>
          <p:spPr>
            <a:xfrm>
              <a:off x="606444" y="2404793"/>
              <a:ext cx="2741953" cy="2000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latinLnBrk="0">
                <a:buClr>
                  <a:schemeClr val="bg1">
                    <a:lumMod val="65000"/>
                  </a:schemeClr>
                </a:buClr>
                <a:buSzPct val="80000"/>
                <a:defRPr/>
              </a:pPr>
              <a:r>
                <a:rPr lang="ko-KR" altLang="en-US" sz="1300" b="1" dirty="0" err="1">
                  <a:latin typeface="+mn-ea"/>
                </a:rPr>
                <a:t>고객사</a:t>
              </a:r>
              <a:r>
                <a:rPr lang="ko-KR" altLang="en-US" sz="1300" b="1" dirty="0">
                  <a:latin typeface="+mn-ea"/>
                </a:rPr>
                <a:t> 모바일 </a:t>
              </a:r>
              <a:r>
                <a:rPr lang="en-US" altLang="ko-KR" sz="1300" b="1" dirty="0">
                  <a:latin typeface="+mn-ea"/>
                </a:rPr>
                <a:t>Solution </a:t>
              </a:r>
              <a:r>
                <a:rPr lang="ko-KR" altLang="en-US" sz="1300" b="1" dirty="0">
                  <a:latin typeface="+mn-ea"/>
                </a:rPr>
                <a:t>연동 가능</a:t>
              </a:r>
            </a:p>
          </p:txBody>
        </p:sp>
        <p:grpSp>
          <p:nvGrpSpPr>
            <p:cNvPr id="21" name="그룹 75"/>
            <p:cNvGrpSpPr/>
            <p:nvPr/>
          </p:nvGrpSpPr>
          <p:grpSpPr>
            <a:xfrm rot="5400000">
              <a:off x="415257" y="2465191"/>
              <a:ext cx="158067" cy="45719"/>
              <a:chOff x="6028676" y="6370413"/>
              <a:chExt cx="204922" cy="59271"/>
            </a:xfrm>
            <a:solidFill>
              <a:schemeClr val="bg1">
                <a:lumMod val="75000"/>
              </a:schemeClr>
            </a:solidFill>
          </p:grpSpPr>
          <p:sp>
            <p:nvSpPr>
              <p:cNvPr id="22" name="모서리가 둥근 직사각형 21"/>
              <p:cNvSpPr/>
              <p:nvPr/>
            </p:nvSpPr>
            <p:spPr>
              <a:xfrm rot="13703178">
                <a:off x="6068190" y="6330899"/>
                <a:ext cx="59271" cy="138300"/>
              </a:xfrm>
              <a:prstGeom prst="roundRect">
                <a:avLst>
                  <a:gd name="adj" fmla="val 413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300" b="1">
                  <a:solidFill>
                    <a:schemeClr val="tx1"/>
                  </a:solidFill>
                  <a:latin typeface="+mn-ea"/>
                </a:endParaRPr>
              </a:p>
            </p:txBody>
          </p:sp>
          <p:sp>
            <p:nvSpPr>
              <p:cNvPr id="23" name="모서리가 둥근 직사각형 22"/>
              <p:cNvSpPr/>
              <p:nvPr/>
            </p:nvSpPr>
            <p:spPr>
              <a:xfrm rot="18696822" flipV="1">
                <a:off x="6134813" y="6330899"/>
                <a:ext cx="59271" cy="138299"/>
              </a:xfrm>
              <a:prstGeom prst="roundRect">
                <a:avLst>
                  <a:gd name="adj" fmla="val 4135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 sz="1300" b="1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</p:grpSp>
      <p:grpSp>
        <p:nvGrpSpPr>
          <p:cNvPr id="24" name="그룹 120"/>
          <p:cNvGrpSpPr>
            <a:grpSpLocks/>
          </p:cNvGrpSpPr>
          <p:nvPr/>
        </p:nvGrpSpPr>
        <p:grpSpPr bwMode="auto">
          <a:xfrm>
            <a:off x="7091363" y="2295525"/>
            <a:ext cx="1512887" cy="1709738"/>
            <a:chOff x="7020272" y="2223408"/>
            <a:chExt cx="1194283" cy="1709711"/>
          </a:xfrm>
        </p:grpSpPr>
        <p:grpSp>
          <p:nvGrpSpPr>
            <p:cNvPr id="25" name="그룹 87"/>
            <p:cNvGrpSpPr>
              <a:grpSpLocks/>
            </p:cNvGrpSpPr>
            <p:nvPr/>
          </p:nvGrpSpPr>
          <p:grpSpPr bwMode="auto">
            <a:xfrm>
              <a:off x="7020272" y="2223408"/>
              <a:ext cx="1194283" cy="1709711"/>
              <a:chOff x="385344" y="4570428"/>
              <a:chExt cx="1714500" cy="1709711"/>
            </a:xfrm>
          </p:grpSpPr>
          <p:sp>
            <p:nvSpPr>
              <p:cNvPr id="27" name="양쪽 모서리가 둥근 사각형 26"/>
              <p:cNvSpPr/>
              <p:nvPr/>
            </p:nvSpPr>
            <p:spPr>
              <a:xfrm>
                <a:off x="385344" y="4570428"/>
                <a:ext cx="1714500" cy="273600"/>
              </a:xfrm>
              <a:prstGeom prst="round2SameRect">
                <a:avLst>
                  <a:gd name="adj1" fmla="val 10053"/>
                  <a:gd name="adj2" fmla="val 0"/>
                </a:avLst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재고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/</a:t>
                </a: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물류관리 </a:t>
                </a:r>
              </a:p>
            </p:txBody>
          </p:sp>
          <p:sp>
            <p:nvSpPr>
              <p:cNvPr id="28" name="양쪽 모서리가 둥근 사각형 27"/>
              <p:cNvSpPr/>
              <p:nvPr/>
            </p:nvSpPr>
            <p:spPr>
              <a:xfrm>
                <a:off x="385344" y="4856173"/>
                <a:ext cx="1714500" cy="1423966"/>
              </a:xfrm>
              <a:prstGeom prst="round2SameRect">
                <a:avLst>
                  <a:gd name="adj1" fmla="val 0"/>
                  <a:gd name="adj2" fmla="val 2506"/>
                </a:avLst>
              </a:prstGeom>
              <a:solidFill>
                <a:schemeClr val="bg1"/>
              </a:solidFill>
              <a:ln w="6350">
                <a:solidFill>
                  <a:srgbClr val="D5D5D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04000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marL="90488" indent="-90488" latinLnBrk="0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2"/>
            <a:stretch>
              <a:fillRect/>
            </a:stretch>
          </p:blipFill>
          <p:spPr bwMode="auto">
            <a:xfrm>
              <a:off x="7251519" y="2563097"/>
              <a:ext cx="792425" cy="13319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9" name="그룹 97"/>
          <p:cNvGrpSpPr>
            <a:grpSpLocks/>
          </p:cNvGrpSpPr>
          <p:nvPr/>
        </p:nvGrpSpPr>
        <p:grpSpPr bwMode="auto">
          <a:xfrm>
            <a:off x="5249863" y="2295525"/>
            <a:ext cx="1511300" cy="1709738"/>
            <a:chOff x="385344" y="4570428"/>
            <a:chExt cx="1714500" cy="1709711"/>
          </a:xfrm>
        </p:grpSpPr>
        <p:sp>
          <p:nvSpPr>
            <p:cNvPr id="30" name="양쪽 모서리가 둥근 사각형 29"/>
            <p:cNvSpPr/>
            <p:nvPr/>
          </p:nvSpPr>
          <p:spPr>
            <a:xfrm>
              <a:off x="385344" y="4570428"/>
              <a:ext cx="1714500" cy="273600"/>
            </a:xfrm>
            <a:prstGeom prst="round2SameRect">
              <a:avLst>
                <a:gd name="adj1" fmla="val 10053"/>
                <a:gd name="adj2" fmla="val 0"/>
              </a:avLst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</a:gradFill>
            <a:ln w="6350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latinLnBrk="0">
                <a:defRPr/>
              </a:pP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영업지원</a:t>
              </a:r>
            </a:p>
          </p:txBody>
        </p:sp>
        <p:sp>
          <p:nvSpPr>
            <p:cNvPr id="31" name="양쪽 모서리가 둥근 사각형 30"/>
            <p:cNvSpPr/>
            <p:nvPr/>
          </p:nvSpPr>
          <p:spPr>
            <a:xfrm>
              <a:off x="385344" y="4856173"/>
              <a:ext cx="1714500" cy="1423966"/>
            </a:xfrm>
            <a:prstGeom prst="round2SameRect">
              <a:avLst>
                <a:gd name="adj1" fmla="val 0"/>
                <a:gd name="adj2" fmla="val 2506"/>
              </a:avLst>
            </a:prstGeom>
            <a:solidFill>
              <a:schemeClr val="bg1"/>
            </a:solidFill>
            <a:ln w="6350">
              <a:solidFill>
                <a:srgbClr val="D5D5D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504000"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90488" indent="-90488" latinLnBrk="0">
                <a:buClr>
                  <a:schemeClr val="bg1">
                    <a:lumMod val="65000"/>
                  </a:schemeClr>
                </a:buClr>
                <a:buSzPct val="80000"/>
                <a:defRPr/>
              </a:pPr>
              <a:endParaRPr lang="ko-KR" altLang="en-US" sz="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그룹 122"/>
          <p:cNvGrpSpPr>
            <a:grpSpLocks/>
          </p:cNvGrpSpPr>
          <p:nvPr/>
        </p:nvGrpSpPr>
        <p:grpSpPr bwMode="auto">
          <a:xfrm>
            <a:off x="5249863" y="4148138"/>
            <a:ext cx="1511300" cy="1709737"/>
            <a:chOff x="5177917" y="4077072"/>
            <a:chExt cx="1194283" cy="1709711"/>
          </a:xfrm>
        </p:grpSpPr>
        <p:grpSp>
          <p:nvGrpSpPr>
            <p:cNvPr id="33" name="그룹 91"/>
            <p:cNvGrpSpPr>
              <a:grpSpLocks/>
            </p:cNvGrpSpPr>
            <p:nvPr/>
          </p:nvGrpSpPr>
          <p:grpSpPr bwMode="auto">
            <a:xfrm>
              <a:off x="5177917" y="4077072"/>
              <a:ext cx="1194283" cy="1709711"/>
              <a:chOff x="385344" y="4570428"/>
              <a:chExt cx="1714500" cy="1709711"/>
            </a:xfrm>
          </p:grpSpPr>
          <p:sp>
            <p:nvSpPr>
              <p:cNvPr id="35" name="양쪽 모서리가 둥근 사각형 34"/>
              <p:cNvSpPr/>
              <p:nvPr/>
            </p:nvSpPr>
            <p:spPr>
              <a:xfrm>
                <a:off x="385344" y="4570428"/>
                <a:ext cx="1714500" cy="273600"/>
              </a:xfrm>
              <a:prstGeom prst="round2SameRect">
                <a:avLst>
                  <a:gd name="adj1" fmla="val 10053"/>
                  <a:gd name="adj2" fmla="val 0"/>
                </a:avLst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>
                  <a:defRPr/>
                </a:pP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택배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배송</a:t>
                </a:r>
                <a:r>
                  <a:rPr lang="en-US" altLang="ko-KR" sz="11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, </a:t>
                </a:r>
                <a:r>
                  <a:rPr lang="ko-KR" altLang="en-US" sz="11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퀵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36" name="양쪽 모서리가 둥근 사각형 35"/>
              <p:cNvSpPr/>
              <p:nvPr/>
            </p:nvSpPr>
            <p:spPr>
              <a:xfrm>
                <a:off x="385344" y="4856174"/>
                <a:ext cx="1714500" cy="1423965"/>
              </a:xfrm>
              <a:prstGeom prst="round2SameRect">
                <a:avLst>
                  <a:gd name="adj1" fmla="val 0"/>
                  <a:gd name="adj2" fmla="val 2506"/>
                </a:avLst>
              </a:prstGeom>
              <a:solidFill>
                <a:schemeClr val="bg1"/>
              </a:solidFill>
              <a:ln w="6350">
                <a:solidFill>
                  <a:srgbClr val="D5D5D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04000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marL="90488" indent="-90488" latinLnBrk="0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72" t="4395" r="6297" b="5225"/>
            <a:stretch>
              <a:fillRect/>
            </a:stretch>
          </p:blipFill>
          <p:spPr bwMode="auto">
            <a:xfrm>
              <a:off x="5369127" y="4426286"/>
              <a:ext cx="803031" cy="1304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그룹 121"/>
          <p:cNvGrpSpPr>
            <a:grpSpLocks/>
          </p:cNvGrpSpPr>
          <p:nvPr/>
        </p:nvGrpSpPr>
        <p:grpSpPr bwMode="auto">
          <a:xfrm>
            <a:off x="7091363" y="4168775"/>
            <a:ext cx="1512887" cy="1709738"/>
            <a:chOff x="7020272" y="4096643"/>
            <a:chExt cx="1194283" cy="1709711"/>
          </a:xfrm>
        </p:grpSpPr>
        <p:grpSp>
          <p:nvGrpSpPr>
            <p:cNvPr id="38" name="그룹 105"/>
            <p:cNvGrpSpPr>
              <a:grpSpLocks/>
            </p:cNvGrpSpPr>
            <p:nvPr/>
          </p:nvGrpSpPr>
          <p:grpSpPr bwMode="auto">
            <a:xfrm>
              <a:off x="7020272" y="4096643"/>
              <a:ext cx="1194283" cy="1709711"/>
              <a:chOff x="385344" y="4570428"/>
              <a:chExt cx="1714500" cy="1709711"/>
            </a:xfrm>
          </p:grpSpPr>
          <p:sp>
            <p:nvSpPr>
              <p:cNvPr id="40" name="양쪽 모서리가 둥근 사각형 39"/>
              <p:cNvSpPr/>
              <p:nvPr/>
            </p:nvSpPr>
            <p:spPr>
              <a:xfrm>
                <a:off x="385344" y="4570428"/>
                <a:ext cx="1714500" cy="273600"/>
              </a:xfrm>
              <a:prstGeom prst="round2SameRect">
                <a:avLst>
                  <a:gd name="adj1" fmla="val 10053"/>
                  <a:gd name="adj2" fmla="val 0"/>
                </a:avLst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0"/>
              </a:gradFill>
              <a:ln w="6350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algn="ctr" latinLnBrk="0">
                  <a:defRPr/>
                </a:pPr>
                <a:r>
                  <a:rPr lang="ko-KR" altLang="en-US" sz="11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</a:rPr>
                  <a:t>커머스</a:t>
                </a:r>
                <a:endPara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1" name="양쪽 모서리가 둥근 사각형 40"/>
              <p:cNvSpPr/>
              <p:nvPr/>
            </p:nvSpPr>
            <p:spPr>
              <a:xfrm>
                <a:off x="385344" y="4856173"/>
                <a:ext cx="1714500" cy="1423966"/>
              </a:xfrm>
              <a:prstGeom prst="round2SameRect">
                <a:avLst>
                  <a:gd name="adj1" fmla="val 0"/>
                  <a:gd name="adj2" fmla="val 2506"/>
                </a:avLst>
              </a:prstGeom>
              <a:solidFill>
                <a:schemeClr val="bg1"/>
              </a:solidFill>
              <a:ln w="6350">
                <a:solidFill>
                  <a:srgbClr val="D5D5D5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504000">
                <a:scene3d>
                  <a:camera prst="orthographicFront"/>
                  <a:lightRig rig="threePt" dir="t"/>
                </a:scene3d>
                <a:sp3d>
                  <a:bevelT w="1270" h="1270"/>
                  <a:bevelB w="1270" h="1270"/>
                </a:sp3d>
              </a:bodyPr>
              <a:lstStyle/>
              <a:p>
                <a:pPr marL="90488" indent="-90488" latinLnBrk="0">
                  <a:buClr>
                    <a:schemeClr val="bg1">
                      <a:lumMod val="65000"/>
                    </a:schemeClr>
                  </a:buClr>
                  <a:buSzPct val="80000"/>
                  <a:defRPr/>
                </a:pPr>
                <a:endParaRPr lang="ko-KR" altLang="en-US" sz="9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endParaRPr>
              </a:p>
            </p:txBody>
          </p:sp>
        </p:grpSp>
        <p:pic>
          <p:nvPicPr>
            <p:cNvPr id="39" name="Picture 7" descr="E:\UX업무\APP\06 AR중고장터\AR_FleaMarket_UI_소스\예시02AR_FleaMarket_Main-AR_Vie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1033" y="4433198"/>
              <a:ext cx="766040" cy="1328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2" name="그룹 66"/>
          <p:cNvGrpSpPr>
            <a:grpSpLocks/>
          </p:cNvGrpSpPr>
          <p:nvPr/>
        </p:nvGrpSpPr>
        <p:grpSpPr bwMode="auto">
          <a:xfrm>
            <a:off x="1416050" y="3255963"/>
            <a:ext cx="779463" cy="844550"/>
            <a:chOff x="1321927" y="3356326"/>
            <a:chExt cx="844646" cy="844646"/>
          </a:xfrm>
        </p:grpSpPr>
        <p:sp>
          <p:nvSpPr>
            <p:cNvPr id="43" name="타원 42"/>
            <p:cNvSpPr/>
            <p:nvPr/>
          </p:nvSpPr>
          <p:spPr bwMode="auto">
            <a:xfrm>
              <a:off x="1321927" y="3356326"/>
              <a:ext cx="844646" cy="84464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innerShdw blurRad="63500">
                <a:prstClr val="black"/>
              </a:innerShdw>
            </a:effectLst>
          </p:spPr>
          <p:txBody>
            <a:bodyPr anchor="ctr"/>
            <a:lstStyle/>
            <a:p>
              <a:pPr defTabSz="956371" eaLnBrk="0" latinLnBrk="0" hangingPunct="0">
                <a:defRPr/>
              </a:pPr>
              <a:endParaRPr lang="ko-KR" altLang="en-US" sz="1900" b="1" ker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44" name="TextBox 43"/>
            <p:cNvSpPr txBox="1"/>
            <p:nvPr/>
          </p:nvSpPr>
          <p:spPr bwMode="auto">
            <a:xfrm>
              <a:off x="1542226" y="3602425"/>
              <a:ext cx="436001" cy="384765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eaLnBrk="0" latinLnBrk="0" hangingPunct="0">
                <a:lnSpc>
                  <a:spcPts val="1500"/>
                </a:lnSpc>
                <a:defRPr/>
              </a:pPr>
              <a:r>
                <a:rPr lang="ko-KR" altLang="en-US" sz="1200" b="1" kern="0" dirty="0">
                  <a:solidFill>
                    <a:srgbClr val="FF0000"/>
                  </a:solidFill>
                  <a:latin typeface="+mn-ea"/>
                  <a:ea typeface="+mn-ea"/>
                </a:rPr>
                <a:t> 배달</a:t>
              </a:r>
              <a:r>
                <a:rPr lang="en-US" altLang="ko-KR" sz="1200" b="1" kern="0" dirty="0">
                  <a:solidFill>
                    <a:srgbClr val="FF0000"/>
                  </a:solidFill>
                  <a:latin typeface="+mn-ea"/>
                  <a:ea typeface="+mn-ea"/>
                </a:rPr>
                <a:t>,</a:t>
              </a:r>
            </a:p>
            <a:p>
              <a:pPr algn="ctr" eaLnBrk="0" latinLnBrk="0" hangingPunct="0">
                <a:lnSpc>
                  <a:spcPts val="1500"/>
                </a:lnSpc>
                <a:defRPr/>
              </a:pPr>
              <a:r>
                <a:rPr lang="ko-KR" altLang="en-US" sz="1200" b="1" kern="0" dirty="0">
                  <a:solidFill>
                    <a:srgbClr val="FF0000"/>
                  </a:solidFill>
                  <a:latin typeface="+mn-ea"/>
                  <a:ea typeface="+mn-ea"/>
                </a:rPr>
                <a:t>택배</a:t>
              </a:r>
            </a:p>
          </p:txBody>
        </p:sp>
      </p:grpSp>
      <p:grpSp>
        <p:nvGrpSpPr>
          <p:cNvPr id="45" name="그룹 76"/>
          <p:cNvGrpSpPr>
            <a:grpSpLocks/>
          </p:cNvGrpSpPr>
          <p:nvPr/>
        </p:nvGrpSpPr>
        <p:grpSpPr bwMode="auto">
          <a:xfrm>
            <a:off x="1416050" y="4208463"/>
            <a:ext cx="779463" cy="844550"/>
            <a:chOff x="1321927" y="4308409"/>
            <a:chExt cx="844646" cy="844646"/>
          </a:xfrm>
        </p:grpSpPr>
        <p:sp>
          <p:nvSpPr>
            <p:cNvPr id="46" name="타원 45"/>
            <p:cNvSpPr/>
            <p:nvPr/>
          </p:nvSpPr>
          <p:spPr bwMode="auto">
            <a:xfrm>
              <a:off x="1321927" y="4308409"/>
              <a:ext cx="844646" cy="844646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innerShdw blurRad="63500">
                <a:prstClr val="black"/>
              </a:innerShdw>
            </a:effectLst>
          </p:spPr>
          <p:txBody>
            <a:bodyPr anchor="ctr"/>
            <a:lstStyle/>
            <a:p>
              <a:pPr defTabSz="956371" eaLnBrk="0" latinLnBrk="0" hangingPunct="0">
                <a:defRPr/>
              </a:pPr>
              <a:endParaRPr lang="ko-KR" altLang="en-US" sz="1900" b="1" kern="0" dirty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47" name="TextBox 46"/>
            <p:cNvSpPr txBox="1"/>
            <p:nvPr/>
          </p:nvSpPr>
          <p:spPr bwMode="auto">
            <a:xfrm>
              <a:off x="1445936" y="4536211"/>
              <a:ext cx="667029" cy="57714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eaLnBrk="0" latinLnBrk="0" hangingPunct="0">
                <a:lnSpc>
                  <a:spcPts val="1500"/>
                </a:lnSpc>
                <a:defRPr/>
              </a:pPr>
              <a:r>
                <a:rPr lang="ko-KR" altLang="en-US" sz="1200" b="1" kern="0" dirty="0">
                  <a:solidFill>
                    <a:srgbClr val="FF0000"/>
                  </a:solidFill>
                  <a:latin typeface="+mn-ea"/>
                  <a:ea typeface="+mn-ea"/>
                </a:rPr>
                <a:t>방문판매</a:t>
              </a:r>
              <a:endParaRPr lang="en-US" altLang="ko-KR" sz="1200" b="1" kern="0" dirty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algn="ctr" eaLnBrk="0" latinLnBrk="0" hangingPunct="0">
                <a:lnSpc>
                  <a:spcPts val="1500"/>
                </a:lnSpc>
                <a:defRPr/>
              </a:pPr>
              <a:r>
                <a:rPr lang="en-US" altLang="ko-KR" sz="1000" b="1" kern="0" dirty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ko-KR" altLang="en-US" sz="1000" b="1" kern="0" dirty="0">
                  <a:solidFill>
                    <a:srgbClr val="FF0000"/>
                  </a:solidFill>
                  <a:latin typeface="+mn-ea"/>
                  <a:ea typeface="+mn-ea"/>
                </a:rPr>
                <a:t>화장품</a:t>
              </a:r>
              <a:r>
                <a:rPr lang="en-US" altLang="ko-KR" sz="1000" b="1" kern="0" dirty="0">
                  <a:solidFill>
                    <a:srgbClr val="FF0000"/>
                  </a:solidFill>
                  <a:latin typeface="+mn-ea"/>
                  <a:ea typeface="+mn-ea"/>
                </a:rPr>
                <a:t>, </a:t>
              </a:r>
            </a:p>
            <a:p>
              <a:pPr algn="ctr" eaLnBrk="0" latinLnBrk="0" hangingPunct="0">
                <a:lnSpc>
                  <a:spcPts val="1500"/>
                </a:lnSpc>
                <a:defRPr/>
              </a:pPr>
              <a:r>
                <a:rPr lang="ko-KR" altLang="en-US" sz="1000" b="1" kern="0" dirty="0">
                  <a:solidFill>
                    <a:srgbClr val="FF0000"/>
                  </a:solidFill>
                  <a:latin typeface="+mn-ea"/>
                  <a:ea typeface="+mn-ea"/>
                </a:rPr>
                <a:t>교육</a:t>
              </a:r>
              <a:r>
                <a:rPr lang="en-US" altLang="ko-KR" sz="1000" b="1" kern="0" dirty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endParaRPr lang="ko-KR" altLang="en-US" sz="1000" b="1" kern="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48" name="그룹 85"/>
          <p:cNvGrpSpPr>
            <a:grpSpLocks/>
          </p:cNvGrpSpPr>
          <p:nvPr/>
        </p:nvGrpSpPr>
        <p:grpSpPr bwMode="auto">
          <a:xfrm>
            <a:off x="2555875" y="4208463"/>
            <a:ext cx="779463" cy="844550"/>
            <a:chOff x="2912950" y="4308409"/>
            <a:chExt cx="844646" cy="844646"/>
          </a:xfrm>
        </p:grpSpPr>
        <p:sp>
          <p:nvSpPr>
            <p:cNvPr id="49" name="타원 48"/>
            <p:cNvSpPr/>
            <p:nvPr/>
          </p:nvSpPr>
          <p:spPr bwMode="auto">
            <a:xfrm>
              <a:off x="2912950" y="4308409"/>
              <a:ext cx="844646" cy="84464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innerShdw blurRad="63500">
                <a:prstClr val="black"/>
              </a:innerShdw>
            </a:effectLst>
          </p:spPr>
          <p:txBody>
            <a:bodyPr anchor="ctr"/>
            <a:lstStyle/>
            <a:p>
              <a:pPr defTabSz="956371" eaLnBrk="0" latinLnBrk="0" hangingPunct="0">
                <a:defRPr/>
              </a:pPr>
              <a:endParaRPr lang="ko-KR" altLang="en-US" sz="1900" b="1" kern="0">
                <a:solidFill>
                  <a:prstClr val="white"/>
                </a:solidFill>
                <a:latin typeface="+mn-ea"/>
              </a:endParaRPr>
            </a:p>
          </p:txBody>
        </p:sp>
        <p:sp>
          <p:nvSpPr>
            <p:cNvPr id="50" name="TextBox 49"/>
            <p:cNvSpPr txBox="1"/>
            <p:nvPr/>
          </p:nvSpPr>
          <p:spPr bwMode="auto">
            <a:xfrm>
              <a:off x="3007424" y="4562500"/>
              <a:ext cx="710456" cy="384765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eaLnBrk="0" latinLnBrk="0" hangingPunct="0">
                <a:lnSpc>
                  <a:spcPts val="1500"/>
                </a:lnSpc>
                <a:defRPr/>
              </a:pPr>
              <a:r>
                <a:rPr lang="ko-KR" altLang="en-US" sz="1200" b="1" kern="0" dirty="0">
                  <a:solidFill>
                    <a:srgbClr val="FF0000"/>
                  </a:solidFill>
                  <a:latin typeface="+mn-ea"/>
                  <a:ea typeface="+mn-ea"/>
                </a:rPr>
                <a:t>대리운전</a:t>
              </a:r>
              <a:r>
                <a:rPr lang="en-US" altLang="ko-KR" sz="1200" b="1" kern="0" dirty="0">
                  <a:solidFill>
                    <a:srgbClr val="FF0000"/>
                  </a:solidFill>
                  <a:latin typeface="+mn-ea"/>
                  <a:ea typeface="+mn-ea"/>
                </a:rPr>
                <a:t>,</a:t>
              </a:r>
            </a:p>
            <a:p>
              <a:pPr algn="ctr" eaLnBrk="0" latinLnBrk="0" hangingPunct="0">
                <a:lnSpc>
                  <a:spcPts val="1500"/>
                </a:lnSpc>
                <a:defRPr/>
              </a:pPr>
              <a:r>
                <a:rPr lang="ko-KR" altLang="en-US" sz="1200" b="1" kern="0" dirty="0" err="1">
                  <a:solidFill>
                    <a:srgbClr val="FF0000"/>
                  </a:solidFill>
                  <a:latin typeface="+mn-ea"/>
                  <a:ea typeface="+mn-ea"/>
                </a:rPr>
                <a:t>퀵</a:t>
              </a:r>
              <a:endParaRPr lang="ko-KR" altLang="en-US" sz="1200" b="1" kern="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51" name="그룹 77"/>
          <p:cNvGrpSpPr>
            <a:grpSpLocks/>
          </p:cNvGrpSpPr>
          <p:nvPr/>
        </p:nvGrpSpPr>
        <p:grpSpPr bwMode="auto">
          <a:xfrm>
            <a:off x="2555875" y="3255963"/>
            <a:ext cx="779463" cy="844550"/>
            <a:chOff x="2912950" y="3356326"/>
            <a:chExt cx="844646" cy="844646"/>
          </a:xfrm>
        </p:grpSpPr>
        <p:sp>
          <p:nvSpPr>
            <p:cNvPr id="52" name="타원 51"/>
            <p:cNvSpPr/>
            <p:nvPr/>
          </p:nvSpPr>
          <p:spPr bwMode="auto">
            <a:xfrm>
              <a:off x="2912950" y="3356326"/>
              <a:ext cx="844646" cy="844646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  <a:effectLst>
              <a:innerShdw blurRad="63500">
                <a:prstClr val="black"/>
              </a:innerShdw>
            </a:effectLst>
          </p:spPr>
          <p:txBody>
            <a:bodyPr anchor="ctr"/>
            <a:lstStyle/>
            <a:p>
              <a:pPr defTabSz="956371" eaLnBrk="0" latinLnBrk="0" hangingPunct="0">
                <a:defRPr/>
              </a:pPr>
              <a:endParaRPr lang="ko-KR" altLang="en-US" sz="1900" b="1" kern="0">
                <a:solidFill>
                  <a:srgbClr val="FF0000"/>
                </a:solidFill>
                <a:latin typeface="+mn-ea"/>
              </a:endParaRPr>
            </a:p>
          </p:txBody>
        </p:sp>
        <p:sp>
          <p:nvSpPr>
            <p:cNvPr id="53" name="TextBox 52"/>
            <p:cNvSpPr txBox="1"/>
            <p:nvPr/>
          </p:nvSpPr>
          <p:spPr bwMode="auto">
            <a:xfrm>
              <a:off x="3073234" y="3605950"/>
              <a:ext cx="559332" cy="384765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 eaLnBrk="0" latinLnBrk="0" hangingPunct="0">
                <a:lnSpc>
                  <a:spcPts val="1500"/>
                </a:lnSpc>
                <a:defRPr/>
              </a:pPr>
              <a:r>
                <a:rPr lang="ko-KR" altLang="en-US" sz="1200" b="1" kern="0" dirty="0">
                  <a:solidFill>
                    <a:srgbClr val="FF0000"/>
                  </a:solidFill>
                  <a:latin typeface="+mn-ea"/>
                  <a:ea typeface="+mn-ea"/>
                </a:rPr>
                <a:t>이동형 </a:t>
              </a:r>
              <a:endParaRPr lang="en-US" altLang="ko-KR" sz="1200" b="1" kern="0" dirty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algn="ctr" eaLnBrk="0" latinLnBrk="0" hangingPunct="0">
                <a:lnSpc>
                  <a:spcPts val="1500"/>
                </a:lnSpc>
                <a:defRPr/>
              </a:pPr>
              <a:r>
                <a:rPr lang="ko-KR" altLang="en-US" sz="1200" b="1" kern="0" dirty="0">
                  <a:solidFill>
                    <a:srgbClr val="FF0000"/>
                  </a:solidFill>
                  <a:latin typeface="+mn-ea"/>
                  <a:ea typeface="+mn-ea"/>
                </a:rPr>
                <a:t>매장</a:t>
              </a:r>
            </a:p>
          </p:txBody>
        </p:sp>
      </p:grpSp>
      <p:pic>
        <p:nvPicPr>
          <p:cNvPr id="54" name="Picture 5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563813"/>
            <a:ext cx="879475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" name="Picture 7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25" y="2563813"/>
            <a:ext cx="9890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9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013325"/>
            <a:ext cx="9842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6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084763"/>
            <a:ext cx="904875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" name="Picture 3" descr="D:\사내 업무\1. 기획_제안 진행\2. 시연 및 보고\NFC\삼성 NFC zone\welstory_디자인시안_수정(110504)\a000_main_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2636838"/>
            <a:ext cx="977900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" name="TextBox 58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유플러스의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사업 소개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Biz </a:t>
            </a:r>
            <a:r>
              <a:rPr lang="en-US" altLang="ko-KR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Paynow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cxnSp>
        <p:nvCxnSpPr>
          <p:cNvPr id="60" name="직선 연결선 59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67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유플러스의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사업 소개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스마트월렛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및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O2O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1715"/>
          <a:stretch/>
        </p:blipFill>
        <p:spPr>
          <a:xfrm>
            <a:off x="796594" y="1905967"/>
            <a:ext cx="2200631" cy="399725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9" t="16356" r="43377" b="76089"/>
          <a:stretch/>
        </p:blipFill>
        <p:spPr>
          <a:xfrm>
            <a:off x="1756561" y="2564226"/>
            <a:ext cx="314325" cy="31192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00" t="63393" r="45292" b="31510"/>
          <a:stretch/>
        </p:blipFill>
        <p:spPr>
          <a:xfrm>
            <a:off x="1766697" y="4458432"/>
            <a:ext cx="241321" cy="19904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920" b="54404"/>
          <a:stretch/>
        </p:blipFill>
        <p:spPr>
          <a:xfrm>
            <a:off x="797033" y="3461055"/>
            <a:ext cx="2202027" cy="80053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26343" r="13636" b="73197"/>
          <a:stretch/>
        </p:blipFill>
        <p:spPr>
          <a:xfrm>
            <a:off x="822374" y="4240743"/>
            <a:ext cx="2166266" cy="530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3" t="26343" r="13636" b="73197"/>
          <a:stretch/>
        </p:blipFill>
        <p:spPr>
          <a:xfrm>
            <a:off x="811543" y="3454231"/>
            <a:ext cx="2187929" cy="5360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90671"/>
          <a:stretch/>
        </p:blipFill>
        <p:spPr>
          <a:xfrm>
            <a:off x="795771" y="1908701"/>
            <a:ext cx="2200631" cy="63981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893" t="15144" r="47468" b="81903"/>
          <a:stretch/>
        </p:blipFill>
        <p:spPr>
          <a:xfrm>
            <a:off x="1453847" y="4947902"/>
            <a:ext cx="478307" cy="135231"/>
          </a:xfrm>
          <a:prstGeom prst="rect">
            <a:avLst/>
          </a:prstGeom>
          <a:ln>
            <a:noFill/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620" y="1905967"/>
            <a:ext cx="2180534" cy="3808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5" name="TextBox 34"/>
          <p:cNvSpPr txBox="1"/>
          <p:nvPr/>
        </p:nvSpPr>
        <p:spPr>
          <a:xfrm>
            <a:off x="3957710" y="5138499"/>
            <a:ext cx="265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endParaRPr lang="ko-KR" altLang="en-US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6" name="타원 35"/>
          <p:cNvSpPr/>
          <p:nvPr/>
        </p:nvSpPr>
        <p:spPr>
          <a:xfrm>
            <a:off x="2699059" y="2692060"/>
            <a:ext cx="349366" cy="332490"/>
          </a:xfrm>
          <a:prstGeom prst="ellipse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905967"/>
            <a:ext cx="2362672" cy="423039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95333" y="731605"/>
            <a:ext cx="4427815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적시적소에 고객이 필요로 하는 </a:t>
            </a:r>
            <a:r>
              <a:rPr lang="ko-KR" altLang="en-US" sz="1400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컨텐츠를</a:t>
            </a:r>
            <a:r>
              <a:rPr lang="ko-KR" altLang="en-US" sz="14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알아서 제공하는</a:t>
            </a:r>
            <a:r>
              <a:rPr lang="ko-KR" altLang="en-US" sz="1400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endParaRPr lang="en-US" altLang="ko-KR" sz="14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“O2O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시장의 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Real-Time Real-Smart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”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01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아래쪽 화살표 3"/>
          <p:cNvSpPr/>
          <p:nvPr/>
        </p:nvSpPr>
        <p:spPr>
          <a:xfrm>
            <a:off x="3828955" y="2270659"/>
            <a:ext cx="885782" cy="4086504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462" b="93462" l="39462" r="64462">
                        <a14:foregroundMark x1="42538" y1="80385" x2="40462" y2="84692"/>
                        <a14:foregroundMark x1="48077" y1="81000" x2="50308" y2="84769"/>
                        <a14:foregroundMark x1="43077" y1="87923" x2="43692" y2="90615"/>
                        <a14:foregroundMark x1="45000" y1="90846" x2="44923" y2="92846"/>
                        <a14:foregroundMark x1="46538" y1="90692" x2="46615" y2="92385"/>
                        <a14:foregroundMark x1="54385" y1="82769" x2="52077" y2="85538"/>
                        <a14:foregroundMark x1="59308" y1="91923" x2="59231" y2="92615"/>
                        <a14:foregroundMark x1="43461" y1="76236" x2="47049" y2="75917"/>
                        <a14:foregroundMark x1="53509" y1="72408" x2="57496" y2="71292"/>
                        <a14:foregroundMark x1="41786" y1="85486" x2="42743" y2="889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611" t="70391" r="35131" b="6159"/>
          <a:stretch/>
        </p:blipFill>
        <p:spPr>
          <a:xfrm>
            <a:off x="5195760" y="2091528"/>
            <a:ext cx="1422794" cy="122408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769" b="60769" l="6462" r="26846">
                        <a14:foregroundMark x1="11769" y1="49000" x2="13231" y2="57769"/>
                        <a14:foregroundMark x1="6769" y1="48000" x2="9308" y2="47692"/>
                        <a14:foregroundMark x1="15000" y1="48769" x2="17231" y2="48462"/>
                        <a14:foregroundMark x1="8231" y1="54462" x2="12154" y2="55231"/>
                        <a14:foregroundMark x1="13769" y1="54846" x2="17692" y2="54308"/>
                        <a14:foregroundMark x1="21000" y1="53385" x2="19231" y2="56385"/>
                        <a14:foregroundMark x1="23462" y1="54000" x2="25231" y2="56769"/>
                        <a14:foregroundMark x1="13615" y1="58769" x2="13769" y2="60231"/>
                        <a14:foregroundMark x1="12385" y1="59538" x2="11923" y2="60615"/>
                        <a14:foregroundMark x1="12538" y1="60462" x2="12231" y2="59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72" t="45572" r="71455" b="37409"/>
          <a:stretch/>
        </p:blipFill>
        <p:spPr>
          <a:xfrm>
            <a:off x="2696558" y="2479910"/>
            <a:ext cx="1252884" cy="966021"/>
          </a:xfrm>
          <a:prstGeom prst="rect">
            <a:avLst/>
          </a:prstGeom>
        </p:spPr>
      </p:pic>
      <p:sp>
        <p:nvSpPr>
          <p:cNvPr id="25" name="제목 1"/>
          <p:cNvSpPr txBox="1">
            <a:spLocks/>
          </p:cNvSpPr>
          <p:nvPr/>
        </p:nvSpPr>
        <p:spPr>
          <a:xfrm>
            <a:off x="51673" y="692696"/>
            <a:ext cx="7904703" cy="9339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기가입자</a:t>
            </a:r>
            <a:r>
              <a:rPr lang="en-US" altLang="ko-KR" sz="16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600" dirty="0" err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미가입자</a:t>
            </a:r>
            <a:r>
              <a:rPr lang="ko-KR" altLang="en-US" sz="16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대상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성별</a:t>
            </a:r>
            <a:r>
              <a:rPr lang="en-US" altLang="ko-KR" sz="1600" dirty="0" smtClean="0">
                <a:solidFill>
                  <a:schemeClr val="accent4">
                    <a:lumMod val="5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, </a:t>
            </a:r>
            <a:r>
              <a:rPr lang="ko-KR" altLang="en-US" sz="1600" dirty="0" smtClean="0">
                <a:solidFill>
                  <a:schemeClr val="accent4">
                    <a:lumMod val="50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연령 </a:t>
            </a:r>
            <a:r>
              <a:rPr lang="ko-KR" altLang="en-US" sz="16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등 </a:t>
            </a:r>
            <a:r>
              <a:rPr lang="ko-KR" altLang="en-US" sz="16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고객 </a:t>
            </a:r>
            <a:r>
              <a:rPr lang="ko-KR" altLang="en-US" sz="16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특성을 기준으로 구체적인 </a:t>
            </a:r>
            <a:r>
              <a:rPr lang="ko-KR" altLang="en-US" sz="1600" dirty="0" err="1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타겟</a:t>
            </a:r>
            <a:r>
              <a:rPr lang="ko-KR" altLang="en-US" sz="16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설정 가능</a:t>
            </a:r>
            <a:endParaRPr lang="en-US" altLang="ko-KR" sz="1600" dirty="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endParaRPr lang="en-US" altLang="ko-KR" sz="16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  <a:p>
            <a:r>
              <a:rPr lang="en-US" altLang="ko-KR" sz="16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Time-line</a:t>
            </a:r>
            <a:r>
              <a:rPr lang="ko-KR" altLang="en-US" sz="16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 형태의 개인화된 마케팅 </a:t>
            </a:r>
            <a:r>
              <a:rPr lang="ko-KR" altLang="en-US" sz="1600" dirty="0" smtClean="0"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페이지를 통해 가맹점에 관심 있는 고객에 노출 효과</a:t>
            </a:r>
            <a:endParaRPr lang="en-US" altLang="ko-KR" sz="1600" dirty="0" smtClean="0">
              <a:latin typeface="LG스마트체 Bold" panose="020B0600000101010101" pitchFamily="50" charset="-127"/>
              <a:ea typeface="LG스마트체 Bold" panose="020B0600000101010101" pitchFamily="50" charset="-127"/>
            </a:endParaRPr>
          </a:p>
        </p:txBody>
      </p:sp>
      <p:sp>
        <p:nvSpPr>
          <p:cNvPr id="47" name="제목 1"/>
          <p:cNvSpPr txBox="1">
            <a:spLocks/>
          </p:cNvSpPr>
          <p:nvPr/>
        </p:nvSpPr>
        <p:spPr>
          <a:xfrm>
            <a:off x="2699792" y="4304664"/>
            <a:ext cx="3047992" cy="2032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300"/>
              </a:spcBef>
            </a:pPr>
            <a:r>
              <a:rPr lang="en-US" altLang="ko-KR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 </a:t>
            </a:r>
            <a:r>
              <a:rPr lang="ko-KR" altLang="en-US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멤버십 발급 시 연계 브랜드의</a:t>
            </a:r>
            <a:endParaRPr lang="en-US" altLang="ko-KR" sz="12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50% </a:t>
            </a:r>
            <a:r>
              <a:rPr lang="ko-KR" altLang="en-US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할인 쿠폰 제공 이벤트가 노출되고</a:t>
            </a:r>
            <a:endParaRPr lang="en-US" altLang="ko-KR" sz="12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ko-KR" altLang="en-US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이벤트 알림 </a:t>
            </a:r>
            <a:r>
              <a:rPr lang="en-US" altLang="ko-KR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Push </a:t>
            </a:r>
            <a:r>
              <a:rPr lang="ko-KR" altLang="en-US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전송까지</a:t>
            </a:r>
            <a:r>
              <a:rPr lang="en-US" altLang="ko-KR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!</a:t>
            </a:r>
          </a:p>
          <a:p>
            <a:pPr algn="ctr">
              <a:spcBef>
                <a:spcPts val="300"/>
              </a:spcBef>
            </a:pPr>
            <a:endParaRPr lang="en-US" altLang="ko-KR" sz="12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spcBef>
                <a:spcPts val="300"/>
              </a:spcBef>
            </a:pPr>
            <a:endParaRPr lang="en-US" altLang="ko-KR" sz="12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ko-KR" altLang="en-US" sz="160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월렛의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개인화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마케팅 통해</a:t>
            </a:r>
            <a:endParaRPr lang="en-US" altLang="ko-KR" sz="160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가맹점에 신규고객 유입 </a:t>
            </a:r>
            <a:r>
              <a:rPr lang="ko-KR" altLang="en-US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효과 </a:t>
            </a:r>
            <a:r>
              <a:rPr lang="en-US" altLang="ko-KR" sz="16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Up!</a:t>
            </a:r>
            <a:endParaRPr lang="ko-KR" altLang="en-US" sz="160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1000" b="34462" l="42615" r="64615">
                        <a14:foregroundMark x1="47846" y1="28846" x2="48231" y2="32923"/>
                        <a14:foregroundMark x1="49923" y1="29000" x2="49692" y2="33154"/>
                        <a14:foregroundMark x1="48231" y1="33692" x2="48000" y2="32846"/>
                        <a14:foregroundMark x1="49615" y1="33615" x2="49615" y2="32231"/>
                        <a14:foregroundMark x1="51231" y1="22231" x2="53615" y2="25692"/>
                        <a14:foregroundMark x1="45923" y1="21231" x2="44462" y2="25615"/>
                        <a14:foregroundMark x1="45385" y1="19231" x2="44231" y2="23077"/>
                        <a14:foregroundMark x1="45308" y1="19308" x2="45846" y2="20692"/>
                        <a14:foregroundMark x1="45308" y1="18923" x2="44462" y2="21231"/>
                        <a14:foregroundMark x1="44385" y1="22308" x2="45538" y2="22769"/>
                        <a14:foregroundMark x1="55308" y1="13692" x2="57462" y2="11462"/>
                        <a14:foregroundMark x1="58308" y1="21077" x2="56385" y2="25231"/>
                        <a14:foregroundMark x1="61538" y1="22000" x2="63538" y2="25769"/>
                        <a14:foregroundMark x1="60923" y1="32154" x2="60615" y2="33385"/>
                        <a14:foregroundMark x1="59615" y1="11538" x2="62846" y2="13231"/>
                        <a14:foregroundMark x1="43376" y1="13463" x2="43376" y2="156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92" t="10471" r="35285" b="65318"/>
          <a:stretch/>
        </p:blipFill>
        <p:spPr>
          <a:xfrm>
            <a:off x="3938096" y="2087535"/>
            <a:ext cx="1169702" cy="1240906"/>
          </a:xfrm>
          <a:prstGeom prst="rect">
            <a:avLst/>
          </a:prstGeom>
        </p:spPr>
      </p:pic>
      <p:sp>
        <p:nvSpPr>
          <p:cNvPr id="49" name="제목 1"/>
          <p:cNvSpPr txBox="1">
            <a:spLocks/>
          </p:cNvSpPr>
          <p:nvPr/>
        </p:nvSpPr>
        <p:spPr>
          <a:xfrm>
            <a:off x="2762364" y="3690831"/>
            <a:ext cx="3047992" cy="5875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300"/>
              </a:spcBef>
            </a:pPr>
            <a:r>
              <a:rPr lang="ko-KR" altLang="en-US" sz="1200" b="0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월렛</a:t>
            </a:r>
            <a:r>
              <a:rPr lang="ko-KR" altLang="en-US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가입 고객 중 </a:t>
            </a:r>
            <a:endParaRPr lang="en-US" altLang="ko-KR" sz="12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>
              <a:spcBef>
                <a:spcPts val="300"/>
              </a:spcBef>
            </a:pPr>
            <a:r>
              <a:rPr lang="en-US" altLang="ko-KR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20-30</a:t>
            </a:r>
            <a:r>
              <a:rPr lang="ko-KR" altLang="en-US" sz="120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 여성</a:t>
            </a:r>
            <a:r>
              <a:rPr lang="ko-KR" altLang="en-US" sz="1200" b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의 혜택라운지에는</a:t>
            </a:r>
            <a:endParaRPr lang="en-US" altLang="ko-KR" sz="1200" b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50" name="오른쪽으로 구부러진 화살표 49"/>
          <p:cNvSpPr/>
          <p:nvPr/>
        </p:nvSpPr>
        <p:spPr>
          <a:xfrm>
            <a:off x="3782619" y="1968916"/>
            <a:ext cx="166823" cy="367009"/>
          </a:xfrm>
          <a:prstGeom prst="curvedRightArrow">
            <a:avLst/>
          </a:prstGeom>
          <a:solidFill>
            <a:schemeClr val="bg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제목 1"/>
          <p:cNvSpPr txBox="1">
            <a:spLocks/>
          </p:cNvSpPr>
          <p:nvPr/>
        </p:nvSpPr>
        <p:spPr>
          <a:xfrm>
            <a:off x="3916316" y="1879525"/>
            <a:ext cx="1067596" cy="24503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900" b="0" dirty="0" smtClean="0">
                <a:solidFill>
                  <a:schemeClr val="accent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마케팅 </a:t>
            </a:r>
            <a:r>
              <a:rPr lang="en-US" altLang="ko-KR" sz="900" b="0" dirty="0" smtClean="0">
                <a:solidFill>
                  <a:schemeClr val="accent2">
                    <a:lumMod val="75000"/>
                  </a:schemeClr>
                </a:solidFill>
                <a:latin typeface="LG스마트체 Bold" panose="020B0600000101010101" pitchFamily="50" charset="-127"/>
                <a:ea typeface="LG스마트체 Bold" panose="020B0600000101010101" pitchFamily="50" charset="-127"/>
              </a:rPr>
              <a:t>Target</a:t>
            </a:r>
          </a:p>
        </p:txBody>
      </p:sp>
      <p:cxnSp>
        <p:nvCxnSpPr>
          <p:cNvPr id="53" name="직선 연결선 52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유플러스의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사업 소개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스마트월렛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및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O2O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06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1"/>
          <p:cNvSpPr txBox="1">
            <a:spLocks/>
          </p:cNvSpPr>
          <p:nvPr/>
        </p:nvSpPr>
        <p:spPr>
          <a:xfrm>
            <a:off x="575556" y="3789040"/>
            <a:ext cx="7992888" cy="27325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  <a:hlinkClick r:id="rId2"/>
              </a:rPr>
              <a:t>스마트월렛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  <a:hlinkClick r:id="rId2"/>
              </a:rPr>
              <a:t> 파트</a:t>
            </a:r>
            <a:r>
              <a:rPr lang="ko-KR" altLang="en-US" sz="1400" b="0" dirty="0">
                <a:latin typeface="LG스마트체 SemiBold" panose="020B0600000101010101" pitchFamily="50" charset="-127"/>
                <a:ea typeface="LG스마트체 SemiBold" panose="020B0600000101010101" pitchFamily="50" charset="-127"/>
                <a:hlinkClick r:id="rId2"/>
              </a:rPr>
              <a:t>너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  <a:hlinkClick r:id="rId2"/>
              </a:rPr>
              <a:t> 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  <a:hlinkClick r:id="rId2"/>
              </a:rPr>
              <a:t>사이트 접속 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☜ </a:t>
            </a:r>
            <a:r>
              <a:rPr lang="en-US" altLang="ko-KR" sz="1400" b="0" dirty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(http://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wallet-partners.uplus.co.kr)</a:t>
            </a:r>
            <a:endParaRPr lang="en-US" altLang="ko-KR" sz="1400" b="0" dirty="0" smtClean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회원가입 및 </a:t>
            </a: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입점요청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: 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업체정보 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입력 및 </a:t>
            </a: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입점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요청</a:t>
            </a:r>
            <a:endParaRPr lang="en-US" altLang="ko-KR" sz="1400" b="0" dirty="0" smtClean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이용료 결제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(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현재 무료 이벤트 중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입점상품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등록 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: </a:t>
            </a: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월렛에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노출하고자 하는 </a:t>
            </a: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컨텐츠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입력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(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멤버십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쿠폰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스탬프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, 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이벤트 배너 등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)</a:t>
            </a: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스마트월렛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노출 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: 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고객의 휴대폰에 등록한 </a:t>
            </a: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컨텐츠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노출 및 </a:t>
            </a: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타겟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마케팅 수행</a:t>
            </a:r>
            <a:endParaRPr lang="en-US" altLang="ko-KR" sz="1400" b="0" dirty="0" smtClean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spcBef>
                <a:spcPts val="300"/>
              </a:spcBef>
              <a:buFont typeface="+mj-ea"/>
              <a:buAutoNum type="circleNumDbPlain"/>
            </a:pP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통계 확인 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: </a:t>
            </a:r>
            <a:r>
              <a:rPr lang="ko-KR" altLang="en-US" sz="14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입점상품통계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/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이용고객 통계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/</a:t>
            </a:r>
            <a:r>
              <a:rPr lang="ko-KR" altLang="en-US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마케팅 결과 통계 확인이 가능합니다</a:t>
            </a:r>
            <a:r>
              <a:rPr lang="en-US" altLang="ko-KR" sz="14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.</a:t>
            </a: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287524" y="3371947"/>
            <a:ext cx="3199594" cy="557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스마트월렛</a:t>
            </a:r>
            <a:r>
              <a:rPr lang="ko-KR" altLang="en-US" sz="16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</a:t>
            </a:r>
            <a:r>
              <a:rPr lang="ko-KR" altLang="en-US" sz="16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파트너 사이트 </a:t>
            </a:r>
            <a:r>
              <a:rPr lang="ko-KR" altLang="en-US" sz="16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입점</a:t>
            </a:r>
            <a:r>
              <a:rPr lang="ko-KR" altLang="en-US" sz="16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방법</a:t>
            </a:r>
            <a:endParaRPr lang="en-US" altLang="ko-KR" sz="1600" b="0" dirty="0" smtClean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7504" y="188640"/>
            <a:ext cx="6840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유플러스의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사업 소개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페이나우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및 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스마트월렛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파트너 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287524" y="1052736"/>
            <a:ext cx="3199594" cy="5573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b="0" dirty="0" err="1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페이나우</a:t>
            </a:r>
            <a:r>
              <a:rPr lang="ko-KR" altLang="en-US" sz="1600" b="0" dirty="0" smtClean="0">
                <a:latin typeface="LG스마트체 SemiBold" panose="020B0600000101010101" pitchFamily="50" charset="-127"/>
                <a:ea typeface="LG스마트체 SemiBold" panose="020B0600000101010101" pitchFamily="50" charset="-127"/>
              </a:rPr>
              <a:t> 및 전자결제 </a:t>
            </a:r>
            <a:endParaRPr lang="en-US" altLang="ko-KR" sz="1600" b="0" dirty="0" smtClean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575556" y="1700808"/>
            <a:ext cx="23402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en-US" altLang="ko-KR" sz="1600" dirty="0" smtClean="0"/>
              <a:t>www.paynow.co.kr</a:t>
            </a:r>
            <a:endParaRPr lang="en-US" altLang="ko-KR" sz="1600" dirty="0" smtClean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sp>
        <p:nvSpPr>
          <p:cNvPr id="14" name="제목 1"/>
          <p:cNvSpPr txBox="1">
            <a:spLocks/>
          </p:cNvSpPr>
          <p:nvPr/>
        </p:nvSpPr>
        <p:spPr>
          <a:xfrm>
            <a:off x="582416" y="2388314"/>
            <a:ext cx="2340260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1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ctr"/>
            <a:r>
              <a:rPr lang="en-US" altLang="ko-KR" sz="1600" dirty="0"/>
              <a:t>ecredit.uplus.co.kr</a:t>
            </a:r>
            <a:endParaRPr lang="en-US" altLang="ko-KR" sz="1600" dirty="0" smtClean="0">
              <a:latin typeface="LG스마트체 SemiBold" panose="020B0600000101010101" pitchFamily="50" charset="-127"/>
              <a:ea typeface="LG스마트체 SemiBold" panose="020B0600000101010101" pitchFamily="50" charset="-127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8" t="19338" r="58451" b="4229"/>
          <a:stretch/>
        </p:blipFill>
        <p:spPr bwMode="auto">
          <a:xfrm>
            <a:off x="4355976" y="1156399"/>
            <a:ext cx="2736304" cy="2432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321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287100" y="2153568"/>
            <a:ext cx="7313976" cy="3552825"/>
          </a:xfrm>
          <a:prstGeom prst="roundRect">
            <a:avLst>
              <a:gd name="adj" fmla="val 7808"/>
            </a:avLst>
          </a:prstGeom>
          <a:solidFill>
            <a:schemeClr val="tx1">
              <a:alpha val="43000"/>
            </a:schemeClr>
          </a:solidFill>
          <a:ln w="6350" cmpd="dbl">
            <a:solidFill>
              <a:srgbClr val="C327B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3761" y="2366878"/>
            <a:ext cx="5663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6213" indent="-1762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아이디어는 있는데 어떻게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구체화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개발을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하지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176213" indent="-1762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통신기술에 대해서는 문외한인데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marL="176213" indent="-1762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Device/Network  test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장비가 너무 비싸던데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...</a:t>
            </a:r>
          </a:p>
          <a:p>
            <a:pPr marL="176213" indent="-1762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테스트용 </a:t>
            </a:r>
            <a:r>
              <a:rPr lang="ko-KR" altLang="en-US" b="1" dirty="0" err="1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스마트폰을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또 구입해야 하나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?</a:t>
            </a:r>
          </a:p>
          <a:p>
            <a:pPr marL="176213" indent="-176213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유통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마케팅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요금제 등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사업화는 </a:t>
            </a:r>
            <a:r>
              <a:rPr lang="ko-KR" altLang="en-US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어떻게</a:t>
            </a:r>
            <a:r>
              <a:rPr lang="en-US" altLang="ko-KR" b="1" dirty="0" smtClean="0">
                <a:solidFill>
                  <a:schemeClr val="bg1">
                    <a:lumMod val="95000"/>
                  </a:schemeClr>
                </a:solidFill>
                <a:latin typeface="맑은 고딕" pitchFamily="50" charset="-127"/>
                <a:ea typeface="맑은 고딕" pitchFamily="50" charset="-127"/>
              </a:rPr>
              <a:t>...</a:t>
            </a:r>
          </a:p>
        </p:txBody>
      </p:sp>
      <p:pic>
        <p:nvPicPr>
          <p:cNvPr id="6" name="Picture 2" descr="C:\Users\yooshin\AppData\Local\Microsoft\Windows\Temporary Internet Files\Content.IE5\2SMIQK53\MC90043379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4249" y="2969275"/>
            <a:ext cx="1833166" cy="18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모서리가 둥근 직사각형 6"/>
          <p:cNvSpPr/>
          <p:nvPr/>
        </p:nvSpPr>
        <p:spPr>
          <a:xfrm>
            <a:off x="1287098" y="1340768"/>
            <a:ext cx="7313977" cy="65087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6000">
                <a:srgbClr val="11988B"/>
              </a:gs>
              <a:gs pos="100000">
                <a:srgbClr val="26C0B4"/>
              </a:gs>
            </a:gsLst>
            <a:lin ang="13500000" scaled="1"/>
            <a:tileRect/>
          </a:gradFill>
          <a:ln>
            <a:noFill/>
          </a:ln>
          <a:effectLst>
            <a:outerShdw blurRad="88900" dist="50800" dir="3600000" rotWithShape="0">
              <a:srgbClr val="000000">
                <a:alpha val="50000"/>
              </a:srgbClr>
            </a:outerShdw>
          </a:effectLst>
          <a:scene3d>
            <a:camera prst="orthographicFront"/>
            <a:lightRig rig="threePt" dir="t"/>
          </a:scene3d>
          <a:sp3d>
            <a:bevelT w="25400" h="12700"/>
            <a:bevelB w="0" h="0"/>
            <a:extrusionClr>
              <a:schemeClr val="accent4">
                <a:lumMod val="40000"/>
                <a:lumOff val="60000"/>
              </a:schemeClr>
            </a:extrusion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7800" indent="-177800">
              <a:defRPr/>
            </a:pP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사업화를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위한 기존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중소 기업의 </a:t>
            </a:r>
            <a:r>
              <a:rPr lang="ko-KR" altLang="en-US" sz="2000" b="1" dirty="0" smtClean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  <a:cs typeface="Arial" pitchFamily="34" charset="0"/>
              </a:rPr>
              <a:t>고충</a:t>
            </a:r>
            <a:endParaRPr lang="en-US" altLang="ko-KR" sz="2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  <a:cs typeface="Arial" pitchFamily="34" charset="0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5.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중소 벤처 협력 프로그램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951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유플러스와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중소 협력 프로그램 소개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2263" y="2383650"/>
            <a:ext cx="7428389" cy="4357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직사각형 6"/>
          <p:cNvSpPr/>
          <p:nvPr/>
        </p:nvSpPr>
        <p:spPr>
          <a:xfrm>
            <a:off x="1328760" y="1702346"/>
            <a:ext cx="7800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(U+ LTE Open Innovation Center) </a:t>
            </a:r>
          </a:p>
          <a:p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- 2,120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 기업</a:t>
            </a:r>
            <a:r>
              <a:rPr lang="en-US" altLang="ko-KR" sz="1400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개인 </a:t>
            </a:r>
            <a:r>
              <a:rPr lang="ko-KR" altLang="en-US" sz="1400" b="1" dirty="0" err="1" smtClean="0">
                <a:latin typeface="맑은 고딕" pitchFamily="50" charset="-127"/>
                <a:ea typeface="맑은 고딕" pitchFamily="50" charset="-127"/>
              </a:rPr>
              <a:t>회원사</a:t>
            </a:r>
            <a:r>
              <a:rPr lang="ko-KR" altLang="en-US" sz="1400" b="1" dirty="0" smtClean="0">
                <a:latin typeface="맑은 고딕" pitchFamily="50" charset="-127"/>
                <a:ea typeface="맑은 고딕" pitchFamily="50" charset="-127"/>
              </a:rPr>
              <a:t> 가입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(2015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7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월 기준</a:t>
            </a:r>
            <a:r>
              <a:rPr lang="en-US" altLang="ko-KR" sz="1200" b="1" dirty="0" smtClean="0">
                <a:latin typeface="맑은 고딕" pitchFamily="50" charset="-127"/>
                <a:ea typeface="맑은 고딕" pitchFamily="50" charset="-127"/>
              </a:rPr>
              <a:t>) </a:t>
            </a:r>
            <a:endParaRPr lang="ko-KR" altLang="en-US" sz="12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28761" y="1214422"/>
            <a:ext cx="4953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b="1" dirty="0" smtClean="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  <a:hlinkClick r:id="rId3"/>
              </a:rPr>
              <a:t>http://loic.uplus.co.kr</a:t>
            </a:r>
            <a:endParaRPr lang="en-US" altLang="ko-KR" sz="2000" b="1" dirty="0" smtClean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TextBox 59"/>
          <p:cNvSpPr txBox="1"/>
          <p:nvPr/>
        </p:nvSpPr>
        <p:spPr>
          <a:xfrm>
            <a:off x="143085" y="714356"/>
            <a:ext cx="9384604" cy="335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charset="-127"/>
                <a:ea typeface="굴림" charset="-127"/>
                <a:cs typeface="+mn-cs"/>
              </a:defRPr>
            </a:lvl9pPr>
          </a:lstStyle>
          <a:p>
            <a:pPr>
              <a:lnSpc>
                <a:spcPts val="1900"/>
              </a:lnSpc>
              <a:spcAft>
                <a:spcPts val="200"/>
              </a:spcAft>
            </a:pP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LOIC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는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생태계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조성과 중소기업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및 창의적 </a:t>
            </a:r>
            <a:r>
              <a:rPr lang="ko-KR" altLang="en-US" b="1" dirty="0" err="1" smtClean="0">
                <a:latin typeface="맑은 고딕" pitchFamily="50" charset="-127"/>
                <a:ea typeface="맑은 고딕" pitchFamily="50" charset="-127"/>
              </a:rPr>
              <a:t>스타트업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 창업 지원을 위한 개발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/</a:t>
            </a: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사업 지원 </a:t>
            </a:r>
            <a:endParaRPr lang="en-US" altLang="ko-KR" b="1" dirty="0" smtClean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797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유플러스와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중소 협력 프로그램 소개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259632" y="1347503"/>
            <a:ext cx="3816424" cy="323167"/>
            <a:chOff x="4172487" y="1317208"/>
            <a:chExt cx="2724727" cy="323167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4172487" y="1640375"/>
              <a:ext cx="2724727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54"/>
            <p:cNvSpPr txBox="1">
              <a:spLocks noChangeArrowheads="1"/>
            </p:cNvSpPr>
            <p:nvPr/>
          </p:nvSpPr>
          <p:spPr bwMode="auto">
            <a:xfrm>
              <a:off x="5103958" y="1317208"/>
              <a:ext cx="858310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36000" rIns="3600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b="1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상</a:t>
              </a:r>
              <a:r>
                <a:rPr lang="ko-KR" altLang="en-US" sz="1400" b="1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암</a:t>
              </a:r>
              <a:endParaRPr lang="ko-KR" altLang="en-US" sz="14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364088" y="1347503"/>
            <a:ext cx="3617370" cy="323167"/>
            <a:chOff x="4172487" y="1317208"/>
            <a:chExt cx="2724727" cy="323167"/>
          </a:xfrm>
        </p:grpSpPr>
        <p:cxnSp>
          <p:nvCxnSpPr>
            <p:cNvPr id="10" name="직선 연결선 9"/>
            <p:cNvCxnSpPr/>
            <p:nvPr/>
          </p:nvCxnSpPr>
          <p:spPr>
            <a:xfrm>
              <a:off x="4172487" y="1640375"/>
              <a:ext cx="2724727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54"/>
            <p:cNvSpPr txBox="1">
              <a:spLocks noChangeArrowheads="1"/>
            </p:cNvSpPr>
            <p:nvPr/>
          </p:nvSpPr>
          <p:spPr bwMode="auto">
            <a:xfrm>
              <a:off x="5103958" y="1317208"/>
              <a:ext cx="858310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 lIns="36000" rIns="3600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4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독</a:t>
              </a:r>
              <a:r>
                <a:rPr lang="ko-KR" altLang="en-US" sz="14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</a:rPr>
                <a:t>산</a:t>
              </a:r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79512" y="1851559"/>
            <a:ext cx="936104" cy="100811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Open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일자</a:t>
            </a:r>
            <a:endParaRPr lang="en-US" altLang="ko-KR" sz="14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9512" y="3075695"/>
            <a:ext cx="936104" cy="79208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위치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규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모</a:t>
            </a:r>
            <a:endParaRPr lang="en-US" altLang="ko-KR" sz="14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79512" y="4083807"/>
            <a:ext cx="936104" cy="187220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주요장비</a:t>
            </a:r>
            <a:r>
              <a:rPr lang="en-US" altLang="ko-KR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/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설</a:t>
            </a:r>
            <a:r>
              <a:rPr lang="ko-KR" altLang="en-US" sz="14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rPr>
              <a:t>비</a:t>
            </a:r>
            <a:endParaRPr lang="en-US" altLang="ko-KR" sz="1400" b="1" dirty="0" smtClean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31639" y="1779551"/>
            <a:ext cx="3854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marR="0" lvl="0" indent="-8731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2011. 8</a:t>
            </a:r>
          </a:p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200" kern="0" dirty="0">
                <a:solidFill>
                  <a:prstClr val="black"/>
                </a:solidFill>
              </a:rPr>
              <a:t>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  - </a:t>
            </a:r>
            <a:r>
              <a:rPr lang="ko-KR" altLang="en-US" sz="1200" kern="0" dirty="0" err="1" smtClean="0">
                <a:solidFill>
                  <a:prstClr val="black"/>
                </a:solidFill>
              </a:rPr>
              <a:t>어플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 </a:t>
            </a:r>
            <a:r>
              <a:rPr lang="ko-KR" altLang="en-US" sz="1200" kern="0" dirty="0">
                <a:solidFill>
                  <a:prstClr val="black"/>
                </a:solidFill>
              </a:rPr>
              <a:t>중심의 </a:t>
            </a:r>
            <a:r>
              <a:rPr lang="en-US" altLang="ko-KR" sz="1200" kern="0" dirty="0">
                <a:solidFill>
                  <a:prstClr val="black"/>
                </a:solidFill>
              </a:rPr>
              <a:t>CP Test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룸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,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 </a:t>
            </a:r>
            <a:r>
              <a:rPr lang="ko-KR" altLang="en-US" sz="1200" kern="0" dirty="0">
                <a:solidFill>
                  <a:prstClr val="black"/>
                </a:solidFill>
              </a:rPr>
              <a:t>디바이스 개발 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기능 확대</a:t>
            </a:r>
            <a:endParaRPr lang="en-US" altLang="ko-KR" sz="1200" kern="0" dirty="0" smtClean="0">
              <a:solidFill>
                <a:prstClr val="black"/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kern="0" dirty="0" smtClean="0">
                <a:solidFill>
                  <a:prstClr val="black"/>
                </a:solidFill>
              </a:rPr>
              <a:t>   - </a:t>
            </a:r>
            <a:r>
              <a:rPr lang="ko-KR" altLang="en-US" sz="1200" kern="0" dirty="0">
                <a:solidFill>
                  <a:prstClr val="black"/>
                </a:solidFill>
              </a:rPr>
              <a:t>단말대여</a:t>
            </a:r>
            <a:r>
              <a:rPr lang="en-US" altLang="ko-KR" sz="1200" kern="0" dirty="0">
                <a:solidFill>
                  <a:prstClr val="black"/>
                </a:solidFill>
              </a:rPr>
              <a:t>(</a:t>
            </a:r>
            <a:r>
              <a:rPr lang="ko-KR" altLang="en-US" sz="1200" kern="0" dirty="0" err="1">
                <a:solidFill>
                  <a:prstClr val="black"/>
                </a:solidFill>
              </a:rPr>
              <a:t>스마트폰</a:t>
            </a:r>
            <a:r>
              <a:rPr lang="en-US" altLang="ko-KR" sz="1200" kern="0" dirty="0">
                <a:solidFill>
                  <a:prstClr val="black"/>
                </a:solidFill>
              </a:rPr>
              <a:t>, </a:t>
            </a:r>
            <a:r>
              <a:rPr lang="ko-KR" altLang="en-US" sz="1200" kern="0" dirty="0">
                <a:solidFill>
                  <a:prstClr val="black"/>
                </a:solidFill>
              </a:rPr>
              <a:t>모뎀</a:t>
            </a:r>
            <a:r>
              <a:rPr lang="en-US" altLang="ko-KR" sz="1200" kern="0" dirty="0">
                <a:solidFill>
                  <a:prstClr val="black"/>
                </a:solidFill>
              </a:rPr>
              <a:t>, </a:t>
            </a:r>
            <a:r>
              <a:rPr lang="ko-KR" altLang="en-US" sz="1200" kern="0" dirty="0" err="1">
                <a:solidFill>
                  <a:prstClr val="black"/>
                </a:solidFill>
              </a:rPr>
              <a:t>라우터</a:t>
            </a:r>
            <a:r>
              <a:rPr lang="ko-KR" altLang="en-US" sz="1200" kern="0" dirty="0">
                <a:solidFill>
                  <a:prstClr val="black"/>
                </a:solidFill>
              </a:rPr>
              <a:t> 등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)</a:t>
            </a: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kern="0" dirty="0" smtClean="0">
                <a:solidFill>
                  <a:prstClr val="black"/>
                </a:solidFill>
              </a:rPr>
              <a:t>   - LTE call 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시뮬레이션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, 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독산 </a:t>
            </a:r>
            <a:r>
              <a:rPr lang="ko-KR" altLang="en-US" sz="1200" kern="0" dirty="0" err="1" smtClean="0">
                <a:solidFill>
                  <a:prstClr val="black"/>
                </a:solidFill>
              </a:rPr>
              <a:t>시험망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 연동</a:t>
            </a:r>
            <a:endParaRPr lang="ko-KR" altLang="en-US" sz="1200" b="1" kern="0" dirty="0">
              <a:solidFill>
                <a:prstClr val="black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36096" y="1779551"/>
            <a:ext cx="36724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marR="0" lvl="0" indent="-8731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2011. 7</a:t>
            </a: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black"/>
                </a:solidFill>
              </a:rPr>
              <a:t> 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 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- </a:t>
            </a:r>
            <a:r>
              <a:rPr lang="en-US" altLang="ko-KR" sz="1200" kern="0" dirty="0">
                <a:solidFill>
                  <a:prstClr val="black"/>
                </a:solidFill>
              </a:rPr>
              <a:t>M2MG, M2MS </a:t>
            </a:r>
            <a:r>
              <a:rPr lang="ko-KR" altLang="en-US" sz="1200" kern="0" dirty="0">
                <a:solidFill>
                  <a:prstClr val="black"/>
                </a:solidFill>
              </a:rPr>
              <a:t>연동시험 </a:t>
            </a:r>
            <a:r>
              <a:rPr lang="en-US" altLang="ko-KR" sz="1200" kern="0" dirty="0">
                <a:solidFill>
                  <a:prstClr val="black"/>
                </a:solidFill>
              </a:rPr>
              <a:t>/ </a:t>
            </a:r>
            <a:r>
              <a:rPr lang="ko-KR" altLang="en-US" sz="1200" kern="0" dirty="0" err="1">
                <a:solidFill>
                  <a:prstClr val="black"/>
                </a:solidFill>
              </a:rPr>
              <a:t>시험망</a:t>
            </a:r>
            <a:endParaRPr lang="ko-KR" altLang="en-US" sz="1200" kern="0" dirty="0">
              <a:solidFill>
                <a:prstClr val="black"/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ko-KR" altLang="en-US" sz="1200" kern="0" dirty="0">
                <a:solidFill>
                  <a:prstClr val="black"/>
                </a:solidFill>
              </a:rPr>
              <a:t>  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- </a:t>
            </a:r>
            <a:r>
              <a:rPr lang="en-US" altLang="ko-KR" sz="1200" kern="0" dirty="0">
                <a:solidFill>
                  <a:prstClr val="black"/>
                </a:solidFill>
              </a:rPr>
              <a:t>Enabler </a:t>
            </a:r>
            <a:r>
              <a:rPr lang="ko-KR" altLang="en-US" sz="1200" kern="0" dirty="0">
                <a:solidFill>
                  <a:prstClr val="black"/>
                </a:solidFill>
              </a:rPr>
              <a:t>연동시험 </a:t>
            </a:r>
            <a:endParaRPr lang="en-US" altLang="ko-KR" sz="1200" kern="0" dirty="0" smtClean="0">
              <a:solidFill>
                <a:prstClr val="black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31640" y="3077285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marR="0" lvl="0" indent="-8731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200" b="1" kern="0" dirty="0" smtClean="0">
                <a:solidFill>
                  <a:prstClr val="black"/>
                </a:solidFill>
              </a:rPr>
              <a:t> 주소 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: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마포구 </a:t>
            </a:r>
            <a:r>
              <a:rPr lang="ko-KR" altLang="en-US" sz="1200" b="1" kern="0" dirty="0">
                <a:solidFill>
                  <a:prstClr val="black"/>
                </a:solidFill>
              </a:rPr>
              <a:t>상암동 </a:t>
            </a:r>
            <a:r>
              <a:rPr lang="en-US" altLang="ko-KR" sz="1200" b="1" kern="0" dirty="0">
                <a:solidFill>
                  <a:prstClr val="black"/>
                </a:solidFill>
              </a:rPr>
              <a:t>LG U+ </a:t>
            </a:r>
            <a:r>
              <a:rPr lang="ko-KR" altLang="en-US" sz="1200" b="1" kern="0" dirty="0">
                <a:solidFill>
                  <a:prstClr val="black"/>
                </a:solidFill>
              </a:rPr>
              <a:t>상암사옥 </a:t>
            </a:r>
            <a:r>
              <a:rPr lang="en-US" altLang="ko-KR" sz="1200" b="1" kern="0" dirty="0">
                <a:solidFill>
                  <a:prstClr val="black"/>
                </a:solidFill>
              </a:rPr>
              <a:t>2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층</a:t>
            </a:r>
            <a:endParaRPr lang="en-US" altLang="ko-KR" sz="1200" b="1" kern="0" dirty="0">
              <a:solidFill>
                <a:prstClr val="black"/>
              </a:solidFill>
            </a:endParaRPr>
          </a:p>
          <a:p>
            <a:pPr marL="87313" marR="0" lvl="0" indent="-8731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규모 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: 80</a:t>
            </a:r>
            <a:r>
              <a:rPr lang="ko-KR" altLang="en-US" sz="1200" b="1" kern="0" dirty="0">
                <a:solidFill>
                  <a:prstClr val="black"/>
                </a:solidFill>
              </a:rPr>
              <a:t>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36096" y="3077436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lvl="0" indent="-87313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주소 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: </a:t>
            </a:r>
            <a:r>
              <a:rPr lang="ko-KR" altLang="en-US" sz="1200" b="1" kern="0" dirty="0">
                <a:solidFill>
                  <a:prstClr val="black"/>
                </a:solidFill>
              </a:rPr>
              <a:t>금천구 독산동 </a:t>
            </a:r>
            <a:r>
              <a:rPr lang="en-US" altLang="ko-KR" sz="1200" b="1" kern="0" dirty="0">
                <a:solidFill>
                  <a:prstClr val="black"/>
                </a:solidFill>
              </a:rPr>
              <a:t>LG U+ </a:t>
            </a:r>
            <a:r>
              <a:rPr lang="ko-KR" altLang="en-US" sz="1200" b="1" kern="0" dirty="0" err="1">
                <a:solidFill>
                  <a:prstClr val="black"/>
                </a:solidFill>
              </a:rPr>
              <a:t>독산사옥</a:t>
            </a:r>
            <a:r>
              <a:rPr lang="ko-KR" altLang="en-US" sz="1200" b="1" kern="0" dirty="0">
                <a:solidFill>
                  <a:prstClr val="black"/>
                </a:solidFill>
              </a:rPr>
              <a:t> </a:t>
            </a:r>
            <a:r>
              <a:rPr lang="en-US" altLang="ko-KR" sz="1200" b="1" kern="0" dirty="0">
                <a:solidFill>
                  <a:prstClr val="black"/>
                </a:solidFill>
              </a:rPr>
              <a:t>3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층</a:t>
            </a:r>
            <a:endParaRPr lang="en-US" altLang="ko-KR" sz="1200" b="1" kern="0" dirty="0" smtClean="0">
              <a:solidFill>
                <a:prstClr val="black"/>
              </a:solidFill>
            </a:endParaRPr>
          </a:p>
          <a:p>
            <a:pPr marL="87313" marR="0" lvl="0" indent="-87313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규모 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: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약 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50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평</a:t>
            </a:r>
            <a:endParaRPr lang="ko-KR" altLang="en-US" sz="1200" b="1" kern="0" dirty="0">
              <a:solidFill>
                <a:prstClr val="black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31640" y="4083807"/>
            <a:ext cx="36724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lvl="0" indent="-87313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b="1" kern="0" dirty="0" smtClean="0">
                <a:solidFill>
                  <a:prstClr val="black"/>
                </a:solidFill>
              </a:rPr>
              <a:t> 디바이스 개발지원</a:t>
            </a:r>
            <a:endParaRPr lang="en-US" altLang="ko-KR" sz="1200" b="1" kern="0" dirty="0" smtClean="0">
              <a:solidFill>
                <a:prstClr val="black"/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black"/>
                </a:solidFill>
              </a:rPr>
              <a:t>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  - </a:t>
            </a:r>
            <a:r>
              <a:rPr lang="ko-KR" altLang="en-US" sz="1200" kern="0" dirty="0" err="1" smtClean="0">
                <a:solidFill>
                  <a:prstClr val="black"/>
                </a:solidFill>
              </a:rPr>
              <a:t>모듈형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 </a:t>
            </a:r>
            <a:r>
              <a:rPr lang="ko-KR" altLang="en-US" sz="1200" kern="0" dirty="0">
                <a:solidFill>
                  <a:prstClr val="black"/>
                </a:solidFill>
              </a:rPr>
              <a:t>디바이스</a:t>
            </a:r>
            <a:r>
              <a:rPr lang="en-US" altLang="ko-KR" sz="1200" kern="0" dirty="0">
                <a:solidFill>
                  <a:prstClr val="black"/>
                </a:solidFill>
              </a:rPr>
              <a:t>(Bugs lab), embedded board,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   </a:t>
            </a: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black"/>
                </a:solidFill>
              </a:rPr>
              <a:t>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    </a:t>
            </a:r>
            <a:r>
              <a:rPr lang="ko-KR" altLang="en-US" sz="1200" kern="0" dirty="0" err="1" smtClean="0">
                <a:solidFill>
                  <a:prstClr val="black"/>
                </a:solidFill>
              </a:rPr>
              <a:t>센서류</a:t>
            </a:r>
            <a:endParaRPr lang="ko-KR" altLang="en-US" sz="1200" kern="0" dirty="0">
              <a:solidFill>
                <a:prstClr val="black"/>
              </a:solidFill>
            </a:endParaRPr>
          </a:p>
          <a:p>
            <a:pPr marL="87313" lvl="0" indent="-87313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LTE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테스트</a:t>
            </a:r>
            <a:endParaRPr lang="en-US" altLang="ko-KR" sz="1200" b="1" kern="0" dirty="0" smtClean="0">
              <a:solidFill>
                <a:prstClr val="black"/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black"/>
                </a:solidFill>
              </a:rPr>
              <a:t> 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 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- LTE </a:t>
            </a:r>
            <a:r>
              <a:rPr lang="en-US" altLang="ko-KR" sz="1200" kern="0" dirty="0">
                <a:solidFill>
                  <a:prstClr val="black"/>
                </a:solidFill>
              </a:rPr>
              <a:t>call simulation, </a:t>
            </a:r>
            <a:r>
              <a:rPr lang="ko-KR" altLang="en-US" sz="1200" kern="0" dirty="0">
                <a:solidFill>
                  <a:prstClr val="black"/>
                </a:solidFill>
              </a:rPr>
              <a:t>독산 </a:t>
            </a:r>
            <a:r>
              <a:rPr lang="en-US" altLang="ko-KR" sz="1200" kern="0" dirty="0">
                <a:solidFill>
                  <a:prstClr val="black"/>
                </a:solidFill>
              </a:rPr>
              <a:t>STP </a:t>
            </a:r>
            <a:r>
              <a:rPr lang="ko-KR" altLang="en-US" sz="1200" kern="0" dirty="0">
                <a:solidFill>
                  <a:prstClr val="black"/>
                </a:solidFill>
              </a:rPr>
              <a:t>연동 </a:t>
            </a:r>
            <a:r>
              <a:rPr lang="ko-KR" altLang="en-US" sz="1200" kern="0" dirty="0" err="1">
                <a:solidFill>
                  <a:prstClr val="black"/>
                </a:solidFill>
              </a:rPr>
              <a:t>시험망</a:t>
            </a:r>
            <a:r>
              <a:rPr lang="en-US" altLang="ko-KR" sz="1200" kern="0" dirty="0">
                <a:solidFill>
                  <a:prstClr val="black"/>
                </a:solidFill>
              </a:rPr>
              <a:t>,  </a:t>
            </a:r>
            <a:endParaRPr lang="en-US" altLang="ko-KR" sz="1200" kern="0" dirty="0" smtClean="0">
              <a:solidFill>
                <a:prstClr val="black"/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black"/>
                </a:solidFill>
              </a:rPr>
              <a:t>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    LTE </a:t>
            </a:r>
            <a:r>
              <a:rPr lang="ko-KR" altLang="en-US" sz="1200" kern="0" dirty="0">
                <a:solidFill>
                  <a:prstClr val="black"/>
                </a:solidFill>
              </a:rPr>
              <a:t>모뎀</a:t>
            </a:r>
            <a:r>
              <a:rPr lang="en-US" altLang="ko-KR" sz="1200" kern="0" dirty="0">
                <a:solidFill>
                  <a:prstClr val="black"/>
                </a:solidFill>
              </a:rPr>
              <a:t>, </a:t>
            </a:r>
            <a:r>
              <a:rPr lang="ko-KR" altLang="en-US" sz="1200" kern="0" dirty="0" err="1">
                <a:solidFill>
                  <a:prstClr val="black"/>
                </a:solidFill>
              </a:rPr>
              <a:t>라우터</a:t>
            </a:r>
            <a:endParaRPr lang="ko-KR" altLang="en-US" sz="1200" kern="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6096" y="4083807"/>
            <a:ext cx="36724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lvl="0" indent="-87313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ko-KR" altLang="en-US" sz="1200" b="1" kern="0" dirty="0" smtClean="0">
                <a:solidFill>
                  <a:prstClr val="black"/>
                </a:solidFill>
              </a:rPr>
              <a:t> 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M2MG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연동시험</a:t>
            </a:r>
            <a:endParaRPr lang="en-US" altLang="ko-KR" sz="1200" b="1" kern="0" dirty="0" smtClean="0">
              <a:solidFill>
                <a:prstClr val="black"/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black"/>
                </a:solidFill>
              </a:rPr>
              <a:t>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 - M2M Gateway, M2M 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서비스 서버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, L3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스위치</a:t>
            </a:r>
            <a:endParaRPr lang="en-US" altLang="ko-KR" sz="1200" kern="0" dirty="0" smtClean="0">
              <a:solidFill>
                <a:prstClr val="black"/>
              </a:solidFill>
            </a:endParaRPr>
          </a:p>
          <a:p>
            <a:pPr marL="87313" lvl="0" indent="-87313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b="1" kern="0" dirty="0">
                <a:solidFill>
                  <a:prstClr val="black"/>
                </a:solidFill>
              </a:rPr>
              <a:t> 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Enabler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연동시험</a:t>
            </a:r>
            <a:endParaRPr lang="en-US" altLang="ko-KR" sz="1200" b="1" kern="0" dirty="0" smtClean="0">
              <a:solidFill>
                <a:prstClr val="black"/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b="1" kern="0" dirty="0">
                <a:solidFill>
                  <a:prstClr val="black"/>
                </a:solidFill>
              </a:rPr>
              <a:t> 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- Car Infotainment Platform </a:t>
            </a: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kern="0" dirty="0">
                <a:solidFill>
                  <a:prstClr val="black"/>
                </a:solidFill>
              </a:rPr>
              <a:t> </a:t>
            </a:r>
            <a:r>
              <a:rPr lang="en-US" altLang="ko-KR" sz="1200" kern="0" dirty="0" smtClean="0">
                <a:solidFill>
                  <a:prstClr val="black"/>
                </a:solidFill>
              </a:rPr>
              <a:t> - L3, L4 </a:t>
            </a:r>
            <a:r>
              <a:rPr lang="ko-KR" altLang="en-US" sz="1200" kern="0" dirty="0" smtClean="0">
                <a:solidFill>
                  <a:prstClr val="black"/>
                </a:solidFill>
              </a:rPr>
              <a:t>스위치</a:t>
            </a:r>
            <a:endParaRPr lang="ko-KR" altLang="en-US" sz="1200" kern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358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유플러스와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중소 협력 프로그램 소개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51917" y="1124744"/>
            <a:ext cx="1872208" cy="5594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웹사이트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전화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방문</a:t>
            </a:r>
            <a:endParaRPr lang="en-US" altLang="ko-KR" sz="1400" b="1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044205" y="1124744"/>
            <a:ext cx="2592288" cy="5594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사업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서비스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아이디어 제안</a:t>
            </a:r>
            <a:endParaRPr lang="en-US" altLang="ko-KR" sz="1400" b="1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44205" y="2060848"/>
            <a:ext cx="2592288" cy="5594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아이디어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제안평</a:t>
            </a:r>
            <a:r>
              <a:rPr lang="ko-KR" altLang="en-US" sz="1400" b="1" dirty="0">
                <a:solidFill>
                  <a:prstClr val="black"/>
                </a:solidFill>
              </a:rPr>
              <a:t>가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44205" y="2996952"/>
            <a:ext cx="2592288" cy="5594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tIns="36000" rIns="540000" bIns="36000" anchor="ctr"/>
          <a:lstStyle/>
          <a:p>
            <a:pPr marL="87313" indent="-8731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 기술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/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상품 기획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marL="87313" indent="-8731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Biz Model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044205" y="3975880"/>
            <a:ext cx="2592288" cy="5594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사업</a:t>
            </a:r>
            <a:r>
              <a:rPr lang="ko-KR" altLang="en-US" sz="1400" b="1" dirty="0">
                <a:solidFill>
                  <a:prstClr val="black"/>
                </a:solidFill>
              </a:rPr>
              <a:t>화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11" name="직선 연결선 10"/>
          <p:cNvCxnSpPr>
            <a:stCxn id="6" idx="3"/>
            <a:endCxn id="7" idx="1"/>
          </p:cNvCxnSpPr>
          <p:nvPr/>
        </p:nvCxnSpPr>
        <p:spPr>
          <a:xfrm>
            <a:off x="2324125" y="1404490"/>
            <a:ext cx="7200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7" idx="2"/>
            <a:endCxn id="8" idx="0"/>
          </p:cNvCxnSpPr>
          <p:nvPr/>
        </p:nvCxnSpPr>
        <p:spPr>
          <a:xfrm>
            <a:off x="4340349" y="1684236"/>
            <a:ext cx="0" cy="376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8" idx="2"/>
            <a:endCxn id="9" idx="0"/>
          </p:cNvCxnSpPr>
          <p:nvPr/>
        </p:nvCxnSpPr>
        <p:spPr>
          <a:xfrm>
            <a:off x="4340349" y="2620340"/>
            <a:ext cx="0" cy="376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9" idx="2"/>
            <a:endCxn id="10" idx="0"/>
          </p:cNvCxnSpPr>
          <p:nvPr/>
        </p:nvCxnSpPr>
        <p:spPr>
          <a:xfrm>
            <a:off x="4340349" y="3556444"/>
            <a:ext cx="0" cy="4194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3476253" y="4550998"/>
            <a:ext cx="0" cy="3474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713349" y="4911038"/>
            <a:ext cx="1512168" cy="5594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1" smtClean="0">
                <a:solidFill>
                  <a:prstClr val="black"/>
                </a:solidFill>
              </a:rPr>
              <a:t>독자사업화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4484365" y="4911038"/>
            <a:ext cx="1512168" cy="5594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36000" rIns="180000" bIns="3600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b="1" dirty="0" smtClean="0">
                <a:solidFill>
                  <a:prstClr val="black"/>
                </a:solidFill>
              </a:rPr>
              <a:t>U+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공동 사업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5219989" y="4550998"/>
            <a:ext cx="0" cy="3377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756173" y="5560851"/>
            <a:ext cx="1512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lvl="0" indent="-87313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요금제 등</a:t>
            </a:r>
            <a:endParaRPr lang="en-US" altLang="ko-KR" sz="1200" b="1" kern="0" dirty="0" smtClean="0">
              <a:solidFill>
                <a:prstClr val="black"/>
              </a:solidFill>
            </a:endParaRPr>
          </a:p>
          <a:p>
            <a:pPr marL="87313" lvl="0" indent="-87313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b="1" kern="0" dirty="0">
                <a:solidFill>
                  <a:prstClr val="black"/>
                </a:solidFill>
              </a:rPr>
              <a:t>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사업화 프로그램</a:t>
            </a:r>
            <a:endParaRPr lang="en-US" altLang="ko-KR" sz="1200" b="1" kern="0" dirty="0" smtClean="0">
              <a:solidFill>
                <a:prstClr val="black"/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 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제공</a:t>
            </a:r>
            <a:endParaRPr lang="ko-KR" altLang="en-US" sz="1200" b="1" kern="0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84365" y="555911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7313" lvl="0" indent="-87313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사업타당성 내부협의</a:t>
            </a:r>
            <a:endParaRPr lang="en-US" altLang="ko-KR" sz="1200" b="1" kern="0" dirty="0" smtClean="0">
              <a:solidFill>
                <a:prstClr val="black"/>
              </a:solidFill>
            </a:endParaRPr>
          </a:p>
          <a:p>
            <a:pPr marL="87313" lvl="0" indent="-87313" latinLnBrk="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ko-KR" sz="1200" b="1" kern="0" dirty="0">
                <a:solidFill>
                  <a:prstClr val="black"/>
                </a:solidFill>
              </a:rPr>
              <a:t>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개발비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,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유통</a:t>
            </a:r>
            <a:r>
              <a:rPr lang="en-US" altLang="ko-KR" sz="1200" b="1" kern="0" dirty="0" smtClean="0">
                <a:solidFill>
                  <a:prstClr val="black"/>
                </a:solidFill>
              </a:rPr>
              <a:t>,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마케팅 등</a:t>
            </a:r>
            <a:endParaRPr lang="en-US" altLang="ko-KR" sz="1200" b="1" kern="0" dirty="0" smtClean="0">
              <a:solidFill>
                <a:prstClr val="black"/>
              </a:solidFill>
            </a:endParaRPr>
          </a:p>
          <a:p>
            <a:pPr lvl="0" latinLnBrk="0">
              <a:lnSpc>
                <a:spcPct val="150000"/>
              </a:lnSpc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  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리소스 투입</a:t>
            </a:r>
            <a:endParaRPr lang="ko-KR" altLang="en-US" sz="1200" b="1" kern="0" dirty="0">
              <a:solidFill>
                <a:prstClr val="black"/>
              </a:solidFill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5636493" y="3284984"/>
            <a:ext cx="72008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5996533" y="2060848"/>
            <a:ext cx="1296144" cy="5594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lnSpc>
                <a:spcPct val="120000"/>
              </a:lnSpc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단순 개발지원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23" name="직선 연결선 22"/>
          <p:cNvCxnSpPr>
            <a:stCxn id="8" idx="3"/>
            <a:endCxn id="22" idx="1"/>
          </p:cNvCxnSpPr>
          <p:nvPr/>
        </p:nvCxnSpPr>
        <p:spPr>
          <a:xfrm>
            <a:off x="5636493" y="2340594"/>
            <a:ext cx="36004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7652717" y="2060848"/>
            <a:ext cx="1296144" cy="559492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lnSpc>
                <a:spcPct val="120000"/>
              </a:lnSpc>
              <a:defRPr/>
            </a:pPr>
            <a:r>
              <a:rPr lang="en-US" altLang="ko-KR" sz="1400" b="1" dirty="0" smtClean="0">
                <a:solidFill>
                  <a:prstClr val="black"/>
                </a:solidFill>
              </a:rPr>
              <a:t>Offer set</a:t>
            </a:r>
          </a:p>
          <a:p>
            <a:pPr algn="ctr">
              <a:lnSpc>
                <a:spcPct val="120000"/>
              </a:lnSpc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무상대</a:t>
            </a:r>
            <a:r>
              <a:rPr lang="ko-KR" altLang="en-US" sz="1400" b="1" dirty="0">
                <a:solidFill>
                  <a:prstClr val="black"/>
                </a:solidFill>
              </a:rPr>
              <a:t>여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cxnSp>
        <p:nvCxnSpPr>
          <p:cNvPr id="25" name="직선 연결선 24"/>
          <p:cNvCxnSpPr>
            <a:stCxn id="22" idx="3"/>
            <a:endCxn id="24" idx="1"/>
          </p:cNvCxnSpPr>
          <p:nvPr/>
        </p:nvCxnSpPr>
        <p:spPr>
          <a:xfrm>
            <a:off x="7292677" y="2340594"/>
            <a:ext cx="36004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72597" y="3933056"/>
            <a:ext cx="1823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※ </a:t>
            </a:r>
            <a:r>
              <a:rPr lang="ko-KR" altLang="en-US" sz="1200" b="1" kern="0" dirty="0" smtClean="0">
                <a:solidFill>
                  <a:prstClr val="black"/>
                </a:solidFill>
              </a:rPr>
              <a:t>사업부서 공동 지원</a:t>
            </a:r>
            <a:endParaRPr lang="ko-KR" altLang="en-US" sz="1200" b="1" kern="0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516813" y="3212976"/>
            <a:ext cx="1080120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latinLnBrk="0">
              <a:lnSpc>
                <a:spcPct val="150000"/>
              </a:lnSpc>
              <a:defRPr/>
            </a:pPr>
            <a:r>
              <a:rPr lang="en-US" altLang="ko-KR" sz="1200" b="1" kern="0" dirty="0" smtClean="0">
                <a:solidFill>
                  <a:prstClr val="black"/>
                </a:solidFill>
              </a:rPr>
              <a:t>DROP</a:t>
            </a:r>
            <a:endParaRPr lang="ko-KR" altLang="en-US" sz="1200" b="1" kern="0" dirty="0">
              <a:solidFill>
                <a:prstClr val="black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8180141" y="3409544"/>
            <a:ext cx="360040" cy="0"/>
          </a:xfrm>
          <a:prstGeom prst="line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/>
          <p:cNvCxnSpPr/>
          <p:nvPr/>
        </p:nvCxnSpPr>
        <p:spPr>
          <a:xfrm>
            <a:off x="8804845" y="2780928"/>
            <a:ext cx="0" cy="3766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endCxn id="10" idx="3"/>
          </p:cNvCxnSpPr>
          <p:nvPr/>
        </p:nvCxnSpPr>
        <p:spPr>
          <a:xfrm rot="10800000" flipV="1">
            <a:off x="5636493" y="3933056"/>
            <a:ext cx="1872208" cy="32257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6356573" y="2996952"/>
            <a:ext cx="1728192" cy="93610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tIns="36000" rIns="360000" bIns="36000" anchor="ctr"/>
          <a:lstStyle/>
          <a:p>
            <a:pPr marL="87313" indent="-8731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 기술지원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marL="87313" indent="-8731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ko-KR" altLang="en-US" sz="1400" b="1" dirty="0" smtClean="0">
                <a:solidFill>
                  <a:prstClr val="black"/>
                </a:solidFill>
              </a:rPr>
              <a:t>상품기획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marL="87313" indent="-87313">
              <a:lnSpc>
                <a:spcPct val="12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smtClean="0">
                <a:solidFill>
                  <a:prstClr val="black"/>
                </a:solidFill>
              </a:rPr>
              <a:t>Biz Model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-36512" y="2041103"/>
            <a:ext cx="31107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(U+ LTE Open Innovation Center)</a:t>
            </a:r>
            <a:endParaRPr lang="ko-KR" altLang="en-US" sz="1400" b="1" dirty="0"/>
          </a:p>
        </p:txBody>
      </p:sp>
      <p:sp>
        <p:nvSpPr>
          <p:cNvPr id="33" name="TextBox 10"/>
          <p:cNvSpPr txBox="1">
            <a:spLocks noChangeArrowheads="1"/>
          </p:cNvSpPr>
          <p:nvPr/>
        </p:nvSpPr>
        <p:spPr bwMode="auto">
          <a:xfrm>
            <a:off x="307901" y="1772816"/>
            <a:ext cx="214468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1400" b="1" dirty="0">
                <a:ea typeface="맑은 고딕" pitchFamily="50" charset="-127"/>
                <a:hlinkClick r:id="rId2"/>
              </a:rPr>
              <a:t>http://loic.uplus.co.kr</a:t>
            </a:r>
            <a:r>
              <a:rPr kumimoji="0" lang="en-US" altLang="ko-KR" sz="1400" b="1" dirty="0">
                <a:ea typeface="맑은 고딕" pitchFamily="50" charset="-127"/>
              </a:rPr>
              <a:t> </a:t>
            </a:r>
            <a:endParaRPr kumimoji="0" lang="ko-KR" altLang="en-US" sz="1400" dirty="0"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8074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유플러스와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중소 협력 프로그램 소개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타원 5"/>
          <p:cNvSpPr/>
          <p:nvPr/>
        </p:nvSpPr>
        <p:spPr bwMode="auto">
          <a:xfrm>
            <a:off x="3731155" y="3050903"/>
            <a:ext cx="2016224" cy="1296144"/>
          </a:xfrm>
          <a:prstGeom prst="ellipse">
            <a:avLst/>
          </a:prstGeom>
          <a:solidFill>
            <a:srgbClr val="FFFF00">
              <a:alpha val="44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7" name="제목 16"/>
          <p:cNvSpPr txBox="1">
            <a:spLocks/>
          </p:cNvSpPr>
          <p:nvPr/>
        </p:nvSpPr>
        <p:spPr bwMode="auto">
          <a:xfrm>
            <a:off x="35496" y="836712"/>
            <a:ext cx="9145016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eaLnBrk="0" fontAlgn="base" latinLnBrk="1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l"/>
            <a:r>
              <a:rPr lang="ko-KR" altLang="en-US" sz="1600" b="1" kern="0" dirty="0" err="1" smtClean="0"/>
              <a:t>유플러스와</a:t>
            </a:r>
            <a:r>
              <a:rPr lang="ko-KR" altLang="en-US" sz="1600" b="1" kern="0" dirty="0" smtClean="0"/>
              <a:t> </a:t>
            </a:r>
            <a:r>
              <a:rPr lang="ko-KR" altLang="en-US" sz="1600" b="1" kern="0" dirty="0" err="1" smtClean="0"/>
              <a:t>창업투자사</a:t>
            </a:r>
            <a:r>
              <a:rPr lang="ko-KR" altLang="en-US" sz="1600" b="1" kern="0" dirty="0" smtClean="0"/>
              <a:t> 업무 제휴를 통해 </a:t>
            </a:r>
            <a:r>
              <a:rPr lang="en-US" altLang="ko-KR" sz="1600" b="1" kern="0" dirty="0" smtClean="0"/>
              <a:t>LOIC </a:t>
            </a:r>
            <a:r>
              <a:rPr lang="ko-KR" altLang="en-US" sz="1600" b="1" kern="0" dirty="0" smtClean="0"/>
              <a:t>등록 기업 중 사업 </a:t>
            </a:r>
            <a:r>
              <a:rPr lang="ko-KR" altLang="en-US" sz="1600" b="1" kern="0" dirty="0" err="1" smtClean="0"/>
              <a:t>성공성</a:t>
            </a:r>
            <a:r>
              <a:rPr lang="ko-KR" altLang="en-US" sz="1600" b="1" kern="0" dirty="0" smtClean="0"/>
              <a:t> 높은 기업의 투자 기회 제공 및 이를 통한 창조경제</a:t>
            </a:r>
            <a:r>
              <a:rPr lang="en-US" altLang="ko-KR" sz="1600" b="1" kern="0" dirty="0" smtClean="0"/>
              <a:t> </a:t>
            </a:r>
            <a:r>
              <a:rPr lang="ko-KR" altLang="en-US" sz="1600" b="1" kern="0" dirty="0" smtClean="0"/>
              <a:t>활성화에 기여</a:t>
            </a:r>
            <a:endParaRPr lang="ko-KR" altLang="en-US" sz="1600" b="1" kern="0" dirty="0"/>
          </a:p>
        </p:txBody>
      </p:sp>
      <p:sp>
        <p:nvSpPr>
          <p:cNvPr id="10" name="타원 9"/>
          <p:cNvSpPr/>
          <p:nvPr/>
        </p:nvSpPr>
        <p:spPr bwMode="auto">
          <a:xfrm>
            <a:off x="2698744" y="2384829"/>
            <a:ext cx="576064" cy="360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70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1" name="타원 10"/>
          <p:cNvSpPr/>
          <p:nvPr/>
        </p:nvSpPr>
        <p:spPr bwMode="auto">
          <a:xfrm>
            <a:off x="3202800" y="2384829"/>
            <a:ext cx="576064" cy="360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2" name="타원 11"/>
          <p:cNvSpPr/>
          <p:nvPr/>
        </p:nvSpPr>
        <p:spPr bwMode="auto">
          <a:xfrm>
            <a:off x="3706856" y="2384829"/>
            <a:ext cx="576064" cy="360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36844" y="245683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/>
                </a:solidFill>
              </a:rPr>
              <a:t>A</a:t>
            </a:r>
            <a:r>
              <a:rPr lang="ko-KR" altLang="en-US" sz="800" b="1" dirty="0">
                <a:solidFill>
                  <a:prstClr val="black"/>
                </a:solidFill>
              </a:rPr>
              <a:t>기업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02800" y="245683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/>
                </a:solidFill>
              </a:rPr>
              <a:t>B</a:t>
            </a:r>
            <a:r>
              <a:rPr lang="ko-KR" altLang="en-US" sz="800" b="1" dirty="0">
                <a:solidFill>
                  <a:prstClr val="black"/>
                </a:solidFill>
              </a:rPr>
              <a:t>기업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706856" y="245683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/>
                </a:solidFill>
              </a:rPr>
              <a:t>C</a:t>
            </a:r>
            <a:r>
              <a:rPr lang="ko-KR" altLang="en-US" sz="800" b="1" dirty="0">
                <a:solidFill>
                  <a:prstClr val="black"/>
                </a:solidFill>
              </a:rPr>
              <a:t>기업</a:t>
            </a:r>
          </a:p>
        </p:txBody>
      </p:sp>
      <p:sp>
        <p:nvSpPr>
          <p:cNvPr id="16" name="모서리가 둥근 직사각형 15"/>
          <p:cNvSpPr/>
          <p:nvPr/>
        </p:nvSpPr>
        <p:spPr bwMode="auto">
          <a:xfrm>
            <a:off x="2932770" y="3310360"/>
            <a:ext cx="1008112" cy="792088"/>
          </a:xfrm>
          <a:prstGeom prst="roundRect">
            <a:avLst>
              <a:gd name="adj" fmla="val 1078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prstClr val="black"/>
                </a:solidFill>
                <a:latin typeface="Arial" charset="0"/>
              </a:rPr>
              <a:t>LG U+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prstClr val="black"/>
                </a:solidFill>
                <a:latin typeface="Arial" charset="0"/>
              </a:rPr>
              <a:t>LOIC</a:t>
            </a:r>
            <a:endParaRPr kumimoji="1" lang="ko-KR" altLang="en-US" sz="140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7" name="타원 16"/>
          <p:cNvSpPr/>
          <p:nvPr/>
        </p:nvSpPr>
        <p:spPr bwMode="auto">
          <a:xfrm>
            <a:off x="2482720" y="2240813"/>
            <a:ext cx="1944216" cy="65645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70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8" name="타원 17"/>
          <p:cNvSpPr/>
          <p:nvPr/>
        </p:nvSpPr>
        <p:spPr bwMode="auto">
          <a:xfrm>
            <a:off x="5219024" y="2384829"/>
            <a:ext cx="576064" cy="360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70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19" name="타원 18"/>
          <p:cNvSpPr/>
          <p:nvPr/>
        </p:nvSpPr>
        <p:spPr bwMode="auto">
          <a:xfrm>
            <a:off x="5723080" y="2384829"/>
            <a:ext cx="576064" cy="360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0" name="타원 19"/>
          <p:cNvSpPr/>
          <p:nvPr/>
        </p:nvSpPr>
        <p:spPr bwMode="auto">
          <a:xfrm>
            <a:off x="6227136" y="2384829"/>
            <a:ext cx="576064" cy="360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400" b="1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57124" y="245683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/>
                </a:solidFill>
              </a:rPr>
              <a:t>J</a:t>
            </a:r>
            <a:r>
              <a:rPr lang="ko-KR" altLang="en-US" sz="800" b="1" dirty="0">
                <a:solidFill>
                  <a:prstClr val="black"/>
                </a:solidFill>
              </a:rPr>
              <a:t>기업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723080" y="245683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/>
                </a:solidFill>
              </a:rPr>
              <a:t>K</a:t>
            </a:r>
            <a:r>
              <a:rPr lang="ko-KR" altLang="en-US" sz="800" b="1" dirty="0">
                <a:solidFill>
                  <a:prstClr val="black"/>
                </a:solidFill>
              </a:rPr>
              <a:t>기업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27136" y="2456837"/>
            <a:ext cx="5040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" b="1" dirty="0">
                <a:solidFill>
                  <a:prstClr val="black"/>
                </a:solidFill>
              </a:rPr>
              <a:t>L</a:t>
            </a:r>
            <a:r>
              <a:rPr lang="ko-KR" altLang="en-US" sz="800" b="1" dirty="0">
                <a:solidFill>
                  <a:prstClr val="black"/>
                </a:solidFill>
              </a:rPr>
              <a:t>기업</a:t>
            </a:r>
          </a:p>
        </p:txBody>
      </p:sp>
      <p:sp>
        <p:nvSpPr>
          <p:cNvPr id="24" name="모서리가 둥근 직사각형 23"/>
          <p:cNvSpPr/>
          <p:nvPr/>
        </p:nvSpPr>
        <p:spPr bwMode="auto">
          <a:xfrm>
            <a:off x="5525058" y="3310360"/>
            <a:ext cx="1008112" cy="792088"/>
          </a:xfrm>
          <a:prstGeom prst="roundRect">
            <a:avLst>
              <a:gd name="adj" fmla="val 10788"/>
            </a:avLst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prstClr val="black"/>
                </a:solidFill>
                <a:latin typeface="Arial" charset="0"/>
              </a:rPr>
              <a:t>Venture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400" b="1" dirty="0">
                <a:solidFill>
                  <a:prstClr val="black"/>
                </a:solidFill>
                <a:latin typeface="Arial" charset="0"/>
              </a:rPr>
              <a:t>Capital</a:t>
            </a:r>
            <a:endParaRPr kumimoji="1" lang="ko-KR" altLang="en-US" sz="1400" b="1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5" name="타원 24"/>
          <p:cNvSpPr/>
          <p:nvPr/>
        </p:nvSpPr>
        <p:spPr bwMode="auto">
          <a:xfrm>
            <a:off x="5003000" y="2240813"/>
            <a:ext cx="1944216" cy="656456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700" b="1" dirty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26" name="직선 화살표 연결선 25"/>
          <p:cNvCxnSpPr>
            <a:endCxn id="16" idx="0"/>
          </p:cNvCxnSpPr>
          <p:nvPr/>
        </p:nvCxnSpPr>
        <p:spPr bwMode="auto">
          <a:xfrm>
            <a:off x="3436826" y="2915888"/>
            <a:ext cx="0" cy="39447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0000FF"/>
            </a:solidFill>
            <a:prstDash val="solid"/>
            <a:round/>
            <a:headEnd type="none" w="med" len="med"/>
            <a:tailEnd type="stealth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직선 화살표 연결선 26"/>
          <p:cNvCxnSpPr>
            <a:endCxn id="24" idx="0"/>
          </p:cNvCxnSpPr>
          <p:nvPr/>
        </p:nvCxnSpPr>
        <p:spPr bwMode="auto">
          <a:xfrm>
            <a:off x="6029114" y="2915888"/>
            <a:ext cx="0" cy="394472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직사각형 28"/>
          <p:cNvSpPr/>
          <p:nvPr/>
        </p:nvSpPr>
        <p:spPr>
          <a:xfrm>
            <a:off x="2315589" y="2870883"/>
            <a:ext cx="11929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0000"/>
                </a:solidFill>
              </a:rPr>
              <a:t>사업 협력</a:t>
            </a:r>
            <a:r>
              <a:rPr lang="en-US" altLang="ko-KR" sz="1000" b="1" dirty="0">
                <a:solidFill>
                  <a:srgbClr val="000000"/>
                </a:solidFill>
              </a:rPr>
              <a:t/>
            </a:r>
            <a:br>
              <a:rPr lang="en-US" altLang="ko-KR" sz="1000" b="1" dirty="0">
                <a:solidFill>
                  <a:srgbClr val="000000"/>
                </a:solidFill>
              </a:rPr>
            </a:br>
            <a:r>
              <a:rPr lang="en-US" altLang="ko-KR" sz="1000" b="1" dirty="0">
                <a:solidFill>
                  <a:srgbClr val="000000"/>
                </a:solidFill>
              </a:rPr>
              <a:t>(</a:t>
            </a:r>
            <a:r>
              <a:rPr lang="ko-KR" altLang="en-US" sz="1000" b="1" dirty="0">
                <a:solidFill>
                  <a:srgbClr val="000000"/>
                </a:solidFill>
              </a:rPr>
              <a:t>기술 </a:t>
            </a:r>
            <a:r>
              <a:rPr lang="en-US" altLang="ko-KR" sz="1000" b="1" dirty="0">
                <a:solidFill>
                  <a:srgbClr val="000000"/>
                </a:solidFill>
              </a:rPr>
              <a:t>/</a:t>
            </a:r>
            <a:r>
              <a:rPr lang="ko-KR" altLang="en-US" sz="1000" b="1" dirty="0">
                <a:solidFill>
                  <a:srgbClr val="000000"/>
                </a:solidFill>
              </a:rPr>
              <a:t>사업</a:t>
            </a:r>
            <a:r>
              <a:rPr lang="en-US" altLang="ko-KR" sz="1000" b="1" dirty="0">
                <a:solidFill>
                  <a:srgbClr val="000000"/>
                </a:solidFill>
              </a:rPr>
              <a:t> </a:t>
            </a:r>
            <a:r>
              <a:rPr lang="ko-KR" altLang="en-US" sz="1000" b="1" dirty="0">
                <a:solidFill>
                  <a:srgbClr val="000000"/>
                </a:solidFill>
              </a:rPr>
              <a:t>지원</a:t>
            </a:r>
            <a:r>
              <a:rPr lang="en-US" altLang="ko-KR" sz="1000" b="1" dirty="0">
                <a:solidFill>
                  <a:srgbClr val="000000"/>
                </a:solidFill>
              </a:rPr>
              <a:t>)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995055" y="2870883"/>
            <a:ext cx="14382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000000"/>
                </a:solidFill>
              </a:rPr>
              <a:t>지분 투자</a:t>
            </a:r>
            <a:r>
              <a:rPr lang="en-US" altLang="ko-KR" sz="1000" b="1" dirty="0">
                <a:solidFill>
                  <a:srgbClr val="000000"/>
                </a:solidFill>
              </a:rPr>
              <a:t/>
            </a:r>
            <a:br>
              <a:rPr lang="en-US" altLang="ko-KR" sz="1000" b="1" dirty="0">
                <a:solidFill>
                  <a:srgbClr val="000000"/>
                </a:solidFill>
              </a:rPr>
            </a:br>
            <a:r>
              <a:rPr lang="en-US" altLang="ko-KR" sz="1000" b="1" dirty="0">
                <a:solidFill>
                  <a:srgbClr val="000000"/>
                </a:solidFill>
              </a:rPr>
              <a:t>(</a:t>
            </a:r>
            <a:r>
              <a:rPr lang="ko-KR" altLang="en-US" sz="1000" b="1" dirty="0">
                <a:solidFill>
                  <a:srgbClr val="000000"/>
                </a:solidFill>
              </a:rPr>
              <a:t>투자 및 사업화 지원</a:t>
            </a:r>
            <a:r>
              <a:rPr lang="en-US" altLang="ko-KR" sz="1000" b="1" dirty="0">
                <a:solidFill>
                  <a:srgbClr val="000000"/>
                </a:solidFill>
              </a:rPr>
              <a:t>)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476223" y="3249385"/>
            <a:ext cx="4924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ko-KR" altLang="en-US" sz="1200" b="1" kern="0" dirty="0" smtClean="0">
                <a:solidFill>
                  <a:srgbClr val="0000FF"/>
                </a:solidFill>
                <a:sym typeface="Wingdings" pitchFamily="2" charset="2"/>
              </a:rPr>
              <a:t>협업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23527" y="2051792"/>
            <a:ext cx="818043" cy="225025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사업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협력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모델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14526" y="4527739"/>
            <a:ext cx="818043" cy="12775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anchor="ctr"/>
          <a:lstStyle/>
          <a:p>
            <a:pPr algn="ctr"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협력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1400" b="1" dirty="0" smtClean="0">
                <a:solidFill>
                  <a:prstClr val="black"/>
                </a:solidFill>
              </a:rPr>
              <a:t>대상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>
              <a:defRPr/>
            </a:pPr>
            <a:r>
              <a:rPr lang="ko-KR" altLang="en-US" sz="1400" b="1" dirty="0" err="1" smtClean="0">
                <a:solidFill>
                  <a:prstClr val="black"/>
                </a:solidFill>
              </a:rPr>
              <a:t>창투사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pic>
        <p:nvPicPr>
          <p:cNvPr id="40" name="Picture 10" descr="http://ignitexl.com/wp-content/uploads/2014/05/magellan-e14005754737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6901" y="4662754"/>
            <a:ext cx="1737550" cy="452086"/>
          </a:xfrm>
          <a:prstGeom prst="rect">
            <a:avLst/>
          </a:prstGeom>
          <a:noFill/>
        </p:spPr>
      </p:pic>
      <p:pic>
        <p:nvPicPr>
          <p:cNvPr id="43" name="Picture 18" descr="http://www.venturesquare.net/wp-content/uploads/2015/01/%EC%BF%A8%EB%A6%AC%EC%A7%80%EC%BD%94%EB%84%88-%EC%9D%B8%EB%B2%A0%EC%8A%A4%ED%8A%B8%EB%A8%BC%ED%8A%B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1083" y="5287706"/>
            <a:ext cx="2193150" cy="368571"/>
          </a:xfrm>
          <a:prstGeom prst="rect">
            <a:avLst/>
          </a:prstGeom>
          <a:noFill/>
        </p:spPr>
      </p:pic>
      <p:sp>
        <p:nvSpPr>
          <p:cNvPr id="44" name="직사각형 43"/>
          <p:cNvSpPr/>
          <p:nvPr/>
        </p:nvSpPr>
        <p:spPr>
          <a:xfrm>
            <a:off x="2775324" y="1994592"/>
            <a:ext cx="14625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0000"/>
                </a:solidFill>
              </a:rPr>
              <a:t>LOIC </a:t>
            </a:r>
            <a:r>
              <a:rPr lang="ko-KR" altLang="en-US" sz="1000" b="1" dirty="0" err="1" smtClean="0">
                <a:solidFill>
                  <a:srgbClr val="000000"/>
                </a:solidFill>
              </a:rPr>
              <a:t>인입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 기업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273030" y="1994592"/>
            <a:ext cx="146259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000" b="1" dirty="0" smtClean="0">
                <a:solidFill>
                  <a:srgbClr val="000000"/>
                </a:solidFill>
              </a:rPr>
              <a:t>VC </a:t>
            </a:r>
            <a:r>
              <a:rPr lang="ko-KR" altLang="en-US" sz="1000" b="1" dirty="0" smtClean="0">
                <a:solidFill>
                  <a:srgbClr val="000000"/>
                </a:solidFill>
              </a:rPr>
              <a:t>투자 기업</a:t>
            </a:r>
            <a:endParaRPr lang="ko-KR" altLang="en-US" sz="1000" b="1" dirty="0">
              <a:solidFill>
                <a:srgbClr val="000000"/>
              </a:solidFill>
            </a:endParaRPr>
          </a:p>
        </p:txBody>
      </p:sp>
      <p:pic>
        <p:nvPicPr>
          <p:cNvPr id="61" name="그림 60" descr="보광창투일러스트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36843" y="5445224"/>
            <a:ext cx="1937633" cy="246919"/>
          </a:xfrm>
          <a:prstGeom prst="rect">
            <a:avLst/>
          </a:prstGeom>
        </p:spPr>
      </p:pic>
      <p:pic>
        <p:nvPicPr>
          <p:cNvPr id="62" name="그림 61" descr="KE-Logo3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90165" y="4767674"/>
            <a:ext cx="1937706" cy="265223"/>
          </a:xfrm>
          <a:prstGeom prst="rect">
            <a:avLst/>
          </a:prstGeom>
        </p:spPr>
      </p:pic>
      <p:sp>
        <p:nvSpPr>
          <p:cNvPr id="2" name="왼쪽/오른쪽 화살표 1"/>
          <p:cNvSpPr/>
          <p:nvPr/>
        </p:nvSpPr>
        <p:spPr>
          <a:xfrm>
            <a:off x="3960505" y="3526384"/>
            <a:ext cx="1508947" cy="3600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443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755576" y="1268760"/>
            <a:ext cx="4896544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55576" y="827420"/>
            <a:ext cx="11528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주요 내용</a:t>
            </a:r>
            <a:endParaRPr lang="ko-KR" altLang="en-US" sz="20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75656" y="1556792"/>
            <a:ext cx="3680816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핀테크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시장 동향</a:t>
            </a:r>
            <a:endParaRPr lang="en-US" altLang="ko-KR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O2O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서비스 동향</a:t>
            </a:r>
            <a:endParaRPr lang="en-US" altLang="ko-KR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IOT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시장 동향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</a:p>
          <a:p>
            <a:pPr marL="342900" indent="-342900">
              <a:buAutoNum type="arabicPeriod"/>
            </a:pPr>
            <a:endParaRPr lang="en-US" altLang="ko-KR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 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유플러스의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사업 소개</a:t>
            </a:r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1) </a:t>
            </a: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간편결제 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</a:t>
            </a:r>
            <a:r>
              <a:rPr lang="en-US" altLang="ko-KR" sz="16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Paynow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</a:t>
            </a:r>
            <a:b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2) </a:t>
            </a: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오프라인 결제 솔루션 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‘Biz </a:t>
            </a:r>
            <a:r>
              <a:rPr lang="en-US" altLang="ko-KR" sz="1600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Paynow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’</a:t>
            </a:r>
            <a:b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3) </a:t>
            </a: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마케팅 파트너 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‘Smart Wallet’</a:t>
            </a:r>
            <a:endParaRPr lang="en-US" altLang="ko-KR" sz="1600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중소 벤처 협력 프로그램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 LOIC  (</a:t>
            </a: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이노베이션 센터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b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2) IR Demo (VC </a:t>
            </a:r>
            <a:r>
              <a:rPr lang="ko-KR" altLang="en-US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지원</a:t>
            </a:r>
            <a:r>
              <a:rPr lang="en-US" altLang="ko-KR" sz="1600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)</a:t>
            </a:r>
            <a:r>
              <a:rPr lang="en-US" altLang="ko-KR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600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endParaRPr lang="en-US" altLang="ko-KR" sz="1600" b="1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55543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76672"/>
            <a:ext cx="5522739" cy="5904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453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핀테크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시장 동향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19567" y="1816889"/>
            <a:ext cx="1894333" cy="6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533111" y="1816889"/>
            <a:ext cx="1797516" cy="599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2241271" y="2848883"/>
            <a:ext cx="2325039" cy="40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5635316" y="3846021"/>
            <a:ext cx="2153514" cy="375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274509" y="3502920"/>
            <a:ext cx="2224884" cy="864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932040" y="2989659"/>
            <a:ext cx="2126579" cy="513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164991" y="5085183"/>
            <a:ext cx="2343113" cy="682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1052736"/>
            <a:ext cx="143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1" dirty="0" smtClean="0"/>
              <a:t>주요 </a:t>
            </a:r>
            <a:r>
              <a:rPr lang="en-US" altLang="ko-KR" i="1" dirty="0" smtClean="0"/>
              <a:t>Player 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26105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1. </a:t>
            </a:r>
            <a:r>
              <a:rPr lang="ko-KR" altLang="en-US" b="1" dirty="0" err="1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핀테크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시장 동향</a:t>
            </a:r>
          </a:p>
        </p:txBody>
      </p:sp>
      <p:sp>
        <p:nvSpPr>
          <p:cNvPr id="6" name="직사각형 5"/>
          <p:cNvSpPr/>
          <p:nvPr/>
        </p:nvSpPr>
        <p:spPr bwMode="gray">
          <a:xfrm>
            <a:off x="527266" y="2767407"/>
            <a:ext cx="475918" cy="10801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>
                <a:lumMod val="75000"/>
                <a:lumOff val="25000"/>
              </a:srgb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lIns="18000" tIns="36000" rIns="18000" bIns="36000" anchor="ctr"/>
          <a:lstStyle/>
          <a:p>
            <a:pPr algn="ctr" defTabSz="957263" fontAlgn="auto" latinLnBrk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400" kern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지급</a:t>
            </a:r>
            <a:r>
              <a:rPr kumimoji="0" lang="en-US" altLang="ko-KR" sz="1400" kern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kumimoji="0" lang="en-US" altLang="ko-KR" sz="1400" kern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kumimoji="0" lang="ko-KR" altLang="en-US" sz="1400" kern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결제</a:t>
            </a:r>
            <a:endParaRPr kumimoji="0" lang="ko-KR" altLang="en-US" sz="1400" kern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 bwMode="gray">
          <a:xfrm>
            <a:off x="4944651" y="3638261"/>
            <a:ext cx="460123" cy="91861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>
                <a:lumMod val="75000"/>
                <a:lumOff val="25000"/>
              </a:srgb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lIns="18000" tIns="36000" rIns="18000" bIns="36000" anchor="ctr"/>
          <a:lstStyle/>
          <a:p>
            <a:pPr algn="ctr" defTabSz="957263" fontAlgn="auto" latinLnBrk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400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대출</a:t>
            </a:r>
          </a:p>
        </p:txBody>
      </p:sp>
      <p:sp>
        <p:nvSpPr>
          <p:cNvPr id="8" name="직사각형 7"/>
          <p:cNvSpPr/>
          <p:nvPr/>
        </p:nvSpPr>
        <p:spPr bwMode="gray">
          <a:xfrm>
            <a:off x="4923173" y="4877476"/>
            <a:ext cx="475918" cy="949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>
                <a:lumMod val="75000"/>
                <a:lumOff val="25000"/>
              </a:srgb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lIns="18000" tIns="36000" rIns="18000" bIns="36000" anchor="ctr"/>
          <a:lstStyle/>
          <a:p>
            <a:pPr algn="ctr" defTabSz="957263" fontAlgn="auto" latinLnBrk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400" kern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금융</a:t>
            </a:r>
            <a:r>
              <a:rPr kumimoji="0" lang="en-US" altLang="ko-KR" sz="1400" kern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kumimoji="0" lang="en-US" altLang="ko-KR" sz="1400" kern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kumimoji="0" lang="ko-KR" altLang="en-US" sz="1400" kern="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투자</a:t>
            </a:r>
            <a:endParaRPr kumimoji="0" lang="ko-KR" altLang="en-US" sz="1400" kern="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527266" y="4160120"/>
            <a:ext cx="475918" cy="10555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>
                <a:lumMod val="75000"/>
                <a:lumOff val="25000"/>
              </a:srgb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lIns="18000" tIns="36000" rIns="18000" bIns="36000" anchor="ctr"/>
          <a:lstStyle/>
          <a:p>
            <a:pPr algn="ctr" defTabSz="957263" fontAlgn="auto" latinLnBrk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400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신규 지급 수단</a:t>
            </a:r>
          </a:p>
        </p:txBody>
      </p:sp>
      <p:sp>
        <p:nvSpPr>
          <p:cNvPr id="17" name="직사각형 16"/>
          <p:cNvSpPr/>
          <p:nvPr/>
        </p:nvSpPr>
        <p:spPr bwMode="gray">
          <a:xfrm>
            <a:off x="4923173" y="2429602"/>
            <a:ext cx="475918" cy="9521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000000">
                <a:lumMod val="75000"/>
                <a:lumOff val="25000"/>
              </a:srgbClr>
            </a:solidFill>
          </a:ln>
          <a:effectLst/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lIns="18000" tIns="36000" rIns="18000" bIns="36000" anchor="ctr"/>
          <a:lstStyle/>
          <a:p>
            <a:pPr algn="ctr" defTabSz="957263" fontAlgn="auto" latinLnBrk="0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</a:pPr>
            <a:r>
              <a:rPr kumimoji="0" lang="ko-KR" altLang="en-US" sz="1400" kern="0" dirty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송금</a:t>
            </a:r>
          </a:p>
        </p:txBody>
      </p:sp>
      <p:sp>
        <p:nvSpPr>
          <p:cNvPr id="18" name="직사각형 17"/>
          <p:cNvSpPr/>
          <p:nvPr/>
        </p:nvSpPr>
        <p:spPr bwMode="gray">
          <a:xfrm>
            <a:off x="309227" y="2335358"/>
            <a:ext cx="4293892" cy="324036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 bwMode="gray">
          <a:xfrm>
            <a:off x="4751673" y="2094880"/>
            <a:ext cx="4104456" cy="3998416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11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0" t="33161" r="25107" b="33419"/>
          <a:stretch/>
        </p:blipFill>
        <p:spPr bwMode="auto">
          <a:xfrm>
            <a:off x="1311793" y="3531134"/>
            <a:ext cx="866986" cy="41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8" t="22670" r="22901" b="46456"/>
          <a:stretch/>
        </p:blipFill>
        <p:spPr bwMode="auto">
          <a:xfrm>
            <a:off x="2208729" y="3465273"/>
            <a:ext cx="1198149" cy="43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04" y="3068555"/>
            <a:ext cx="735642" cy="16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66" y="2726944"/>
            <a:ext cx="738330" cy="738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348" y="3320154"/>
            <a:ext cx="954354" cy="478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044" y="2867314"/>
            <a:ext cx="1039480" cy="35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366" y="4452638"/>
            <a:ext cx="1258132" cy="704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955" y="4687899"/>
            <a:ext cx="961138" cy="389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826" y="2373573"/>
            <a:ext cx="1056684" cy="102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" name="Picture 1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3329746"/>
            <a:ext cx="1176338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439" y="4466800"/>
            <a:ext cx="2074948" cy="1380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683862"/>
            <a:ext cx="1466728" cy="117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035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10119" y="1772816"/>
            <a:ext cx="3034289" cy="39720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 O2O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사업자의 역할 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ko-KR" altLang="en-US" sz="14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4922" y="2786095"/>
            <a:ext cx="1430333" cy="230829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2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2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85255" y="2786095"/>
            <a:ext cx="2624132" cy="2308290"/>
          </a:xfrm>
          <a:prstGeom prst="rect">
            <a:avLst/>
          </a:prstGeom>
          <a:solidFill>
            <a:srgbClr val="FFCC99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anchor="t"/>
          <a:lstStyle/>
          <a:p>
            <a:pPr algn="ctr"/>
            <a:endParaRPr lang="en-US" altLang="ko-KR" sz="14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400" kern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400" kern="0" dirty="0" smtClean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400" kern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58359" y="3985627"/>
            <a:ext cx="1036371" cy="1108758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온라인 </a:t>
            </a:r>
            <a:r>
              <a:rPr lang="ko-KR" altLang="en-US" sz="11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커머스</a:t>
            </a:r>
            <a:r>
              <a:rPr lang="ko-KR" altLang="en-US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     </a:t>
            </a:r>
            <a:r>
              <a:rPr lang="en-US" altLang="ko-KR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45</a:t>
            </a:r>
            <a:r>
              <a:rPr lang="ko-KR" altLang="en-US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조원</a:t>
            </a:r>
            <a:endParaRPr lang="en-US" altLang="ko-KR" sz="11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100" dirty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  <a:p>
            <a:pPr algn="ctr"/>
            <a:endParaRPr lang="en-US" altLang="ko-KR" sz="1100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54922" y="4528189"/>
            <a:ext cx="465866" cy="566196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algn="ctr"/>
            <a:r>
              <a:rPr lang="ko-KR" altLang="en-US" sz="11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모바일</a:t>
            </a:r>
            <a:r>
              <a:rPr lang="ko-KR" altLang="en-US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ko-KR" altLang="en-US" sz="1100" dirty="0" err="1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커머스</a:t>
            </a:r>
            <a:r>
              <a:rPr lang="en-US" altLang="ko-KR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/>
            </a:r>
            <a:br>
              <a:rPr lang="en-US" altLang="ko-KR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</a:br>
            <a:r>
              <a:rPr lang="en-US" altLang="ko-KR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15</a:t>
            </a:r>
            <a:r>
              <a:rPr lang="ko-KR" altLang="en-US" sz="1100" dirty="0" smtClean="0">
                <a:solidFill>
                  <a:schemeClr val="tx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조원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1785255" y="4318904"/>
            <a:ext cx="985311" cy="775482"/>
          </a:xfrm>
          <a:prstGeom prst="rect">
            <a:avLst/>
          </a:prstGeom>
          <a:solidFill>
            <a:srgbClr val="FFFFFF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1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A</a:t>
            </a:r>
            <a:endParaRPr lang="ko-KR" altLang="en-US" sz="1100" kern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383334" y="4706645"/>
            <a:ext cx="665436" cy="387740"/>
          </a:xfrm>
          <a:prstGeom prst="rect">
            <a:avLst/>
          </a:prstGeom>
          <a:solidFill>
            <a:srgbClr val="FFF3E7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en-US" altLang="ko-KR" sz="1100" kern="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C</a:t>
            </a:r>
            <a:endParaRPr lang="ko-KR" altLang="en-US" sz="1100" kern="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80816" y="4808683"/>
            <a:ext cx="593314" cy="285703"/>
          </a:xfrm>
          <a:prstGeom prst="rect">
            <a:avLst/>
          </a:prstGeom>
          <a:solidFill>
            <a:srgbClr val="FFA54B"/>
          </a:solidFill>
          <a:ln w="12700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ctr"/>
            <a:r>
              <a:rPr lang="ko-KR" altLang="en-US" sz="1100" kern="0" spc="-7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</a:t>
            </a:r>
            <a:r>
              <a:rPr lang="en-US" altLang="ko-KR" sz="1100" kern="0" spc="-70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</a:t>
            </a:r>
            <a:endParaRPr lang="ko-KR" altLang="en-US" sz="1100" kern="0" spc="-70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30872" y="3843594"/>
            <a:ext cx="3223016" cy="1250792"/>
          </a:xfrm>
          <a:prstGeom prst="rect">
            <a:avLst/>
          </a:prstGeom>
          <a:solidFill>
            <a:srgbClr val="FF0000">
              <a:alpha val="19000"/>
            </a:srgbClr>
          </a:solidFill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20000"/>
              </a:lnSpc>
            </a:pPr>
            <a:endParaRPr lang="ko-KR" altLang="en-US" sz="1200" b="1" dirty="0" smtClean="0">
              <a:solidFill>
                <a:schemeClr val="tx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5298485" y="2630469"/>
            <a:ext cx="2902159" cy="2730914"/>
            <a:chOff x="5910762" y="2340707"/>
            <a:chExt cx="1445116" cy="1484789"/>
          </a:xfrm>
        </p:grpSpPr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3537" y="2355689"/>
              <a:ext cx="351145" cy="387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733" y="2900691"/>
              <a:ext cx="351145" cy="387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04671" y="3423269"/>
              <a:ext cx="351145" cy="387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그림 171" descr="user_4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0762" y="2340707"/>
              <a:ext cx="417209" cy="41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그림 171" descr="user_4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665" y="2885709"/>
              <a:ext cx="417209" cy="41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그림 171" descr="user_48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5953" y="3408287"/>
              <a:ext cx="417209" cy="417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직선 연결선 37"/>
            <p:cNvCxnSpPr>
              <a:stCxn id="35" idx="3"/>
              <a:endCxn id="32" idx="1"/>
            </p:cNvCxnSpPr>
            <p:nvPr/>
          </p:nvCxnSpPr>
          <p:spPr>
            <a:xfrm flipV="1">
              <a:off x="6327971" y="2549311"/>
              <a:ext cx="675566" cy="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35" idx="3"/>
              <a:endCxn id="33" idx="1"/>
            </p:cNvCxnSpPr>
            <p:nvPr/>
          </p:nvCxnSpPr>
          <p:spPr>
            <a:xfrm>
              <a:off x="6327971" y="2549312"/>
              <a:ext cx="676762" cy="54500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35" idx="3"/>
              <a:endCxn id="34" idx="1"/>
            </p:cNvCxnSpPr>
            <p:nvPr/>
          </p:nvCxnSpPr>
          <p:spPr>
            <a:xfrm>
              <a:off x="6327971" y="2549312"/>
              <a:ext cx="676700" cy="106757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36" idx="3"/>
              <a:endCxn id="32" idx="1"/>
            </p:cNvCxnSpPr>
            <p:nvPr/>
          </p:nvCxnSpPr>
          <p:spPr>
            <a:xfrm flipV="1">
              <a:off x="6366874" y="2549311"/>
              <a:ext cx="636663" cy="54500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36" idx="3"/>
              <a:endCxn id="33" idx="1"/>
            </p:cNvCxnSpPr>
            <p:nvPr/>
          </p:nvCxnSpPr>
          <p:spPr>
            <a:xfrm flipV="1">
              <a:off x="6366874" y="3094313"/>
              <a:ext cx="637859" cy="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>
              <a:stCxn id="36" idx="3"/>
              <a:endCxn id="34" idx="1"/>
            </p:cNvCxnSpPr>
            <p:nvPr/>
          </p:nvCxnSpPr>
          <p:spPr>
            <a:xfrm>
              <a:off x="6366874" y="3094314"/>
              <a:ext cx="637797" cy="522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stCxn id="37" idx="3"/>
              <a:endCxn id="32" idx="1"/>
            </p:cNvCxnSpPr>
            <p:nvPr/>
          </p:nvCxnSpPr>
          <p:spPr>
            <a:xfrm flipV="1">
              <a:off x="6393162" y="2549311"/>
              <a:ext cx="610375" cy="106758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>
              <a:stCxn id="37" idx="3"/>
              <a:endCxn id="33" idx="1"/>
            </p:cNvCxnSpPr>
            <p:nvPr/>
          </p:nvCxnSpPr>
          <p:spPr>
            <a:xfrm flipV="1">
              <a:off x="6393162" y="3094313"/>
              <a:ext cx="611571" cy="52257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37" idx="3"/>
              <a:endCxn id="34" idx="1"/>
            </p:cNvCxnSpPr>
            <p:nvPr/>
          </p:nvCxnSpPr>
          <p:spPr>
            <a:xfrm flipV="1">
              <a:off x="6393162" y="3616891"/>
              <a:ext cx="611509" cy="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4" descr="https://upload.wikimedia.org/wikipedia/commons/3/33/White_square_with_question_mark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916" t="30761" r="36136" b="31030"/>
            <a:stretch/>
          </p:blipFill>
          <p:spPr bwMode="auto">
            <a:xfrm>
              <a:off x="6559046" y="2908555"/>
              <a:ext cx="282690" cy="386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5" name="직선 연결선 54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2. O2O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시장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동향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72595" y="1772816"/>
            <a:ext cx="3034289" cy="397201"/>
          </a:xfrm>
          <a:prstGeom prst="rect">
            <a:avLst/>
          </a:prstGeom>
          <a:noFill/>
        </p:spPr>
        <p:txBody>
          <a:bodyPr wrap="square" tIns="90000" bIns="90000" rtlCol="0" anchor="t">
            <a:spAutoFit/>
          </a:bodyPr>
          <a:lstStyle/>
          <a:p>
            <a:pPr algn="ctr"/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[ O2O</a:t>
            </a:r>
            <a:r>
              <a:rPr lang="ko-KR" altLang="en-US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시장 규모</a:t>
            </a:r>
            <a:r>
              <a:rPr lang="en-US" altLang="ko-KR" sz="1400" b="1" dirty="0" smtClean="0">
                <a:solidFill>
                  <a:srgbClr val="00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]</a:t>
            </a:r>
            <a:endParaRPr lang="ko-KR" altLang="en-US" sz="1400" b="1" dirty="0" smtClean="0">
              <a:solidFill>
                <a:srgbClr val="000000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27556" y="3014148"/>
            <a:ext cx="4203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/>
              <a:t>?</a:t>
            </a:r>
            <a:endParaRPr lang="ko-KR" altLang="en-US" sz="4000" dirty="0"/>
          </a:p>
        </p:txBody>
      </p:sp>
      <p:sp>
        <p:nvSpPr>
          <p:cNvPr id="62" name="TextBox 61"/>
          <p:cNvSpPr txBox="1"/>
          <p:nvPr/>
        </p:nvSpPr>
        <p:spPr>
          <a:xfrm>
            <a:off x="3628462" y="3832120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D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394730" y="282948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4106099" y="2851338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068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도넛 7"/>
          <p:cNvSpPr/>
          <p:nvPr/>
        </p:nvSpPr>
        <p:spPr>
          <a:xfrm>
            <a:off x="1505209" y="3195811"/>
            <a:ext cx="2238699" cy="1944216"/>
          </a:xfrm>
          <a:prstGeom prst="donut">
            <a:avLst>
              <a:gd name="adj" fmla="val 91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3. IOT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시장 </a:t>
            </a:r>
            <a:r>
              <a:rPr lang="ko-KR" altLang="en-US" b="1" dirty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동향</a:t>
            </a:r>
          </a:p>
        </p:txBody>
      </p:sp>
      <p:sp>
        <p:nvSpPr>
          <p:cNvPr id="6" name="타원 5"/>
          <p:cNvSpPr/>
          <p:nvPr/>
        </p:nvSpPr>
        <p:spPr>
          <a:xfrm>
            <a:off x="1616447" y="2331715"/>
            <a:ext cx="2016224" cy="136815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</a:rPr>
              <a:t>산업분야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85279" y="4131915"/>
            <a:ext cx="1872208" cy="12241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</a:rPr>
              <a:t>공공분야</a:t>
            </a:r>
            <a:endParaRPr lang="ko-KR" altLang="en-US" sz="1200" dirty="0">
              <a:solidFill>
                <a:srgbClr val="0000FF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919042" y="4293096"/>
            <a:ext cx="1872208" cy="12241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rgbClr val="0000FF"/>
                </a:solidFill>
              </a:rPr>
              <a:t>홈</a:t>
            </a:r>
            <a:r>
              <a:rPr lang="en-US" altLang="ko-KR" sz="1600" dirty="0" smtClean="0">
                <a:solidFill>
                  <a:srgbClr val="0000FF"/>
                </a:solidFill>
              </a:rPr>
              <a:t>(personal</a:t>
            </a:r>
            <a:r>
              <a:rPr lang="en-US" altLang="ko-KR" sz="1600" dirty="0" smtClean="0">
                <a:solidFill>
                  <a:srgbClr val="0000FF"/>
                </a:solidFill>
              </a:rPr>
              <a:t>)</a:t>
            </a:r>
            <a:endParaRPr lang="ko-KR" altLang="en-US" sz="11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6056" y="2548927"/>
            <a:ext cx="2741456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인터넷에 연결된 사물 수</a:t>
            </a:r>
            <a:endParaRPr lang="en-US" altLang="ko-KR" sz="1600" b="1" dirty="0" smtClean="0"/>
          </a:p>
          <a:p>
            <a:r>
              <a:rPr lang="en-US" altLang="ko-KR" sz="1600" b="1" dirty="0" smtClean="0"/>
              <a:t>     2013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26</a:t>
            </a:r>
            <a:r>
              <a:rPr lang="ko-KR" altLang="en-US" sz="1600" b="1" dirty="0" err="1" smtClean="0"/>
              <a:t>억개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-&gt;</a:t>
            </a:r>
          </a:p>
          <a:p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세계 시장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 2013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2</a:t>
            </a:r>
            <a:r>
              <a:rPr lang="ko-KR" altLang="en-US" sz="1600" b="1" dirty="0" err="1" smtClean="0"/>
              <a:t>천억달러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-&gt;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ko-KR" sz="16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1600" b="1" dirty="0" smtClean="0"/>
              <a:t>국내 시장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b="1" dirty="0" smtClean="0"/>
              <a:t>2013</a:t>
            </a:r>
            <a:r>
              <a:rPr lang="ko-KR" altLang="en-US" sz="1600" b="1" dirty="0" smtClean="0"/>
              <a:t>년 </a:t>
            </a:r>
            <a:r>
              <a:rPr lang="en-US" altLang="ko-KR" sz="1600" b="1" dirty="0" smtClean="0"/>
              <a:t>2.3</a:t>
            </a:r>
            <a:r>
              <a:rPr lang="ko-KR" altLang="en-US" sz="1600" b="1" dirty="0" smtClean="0"/>
              <a:t>조원 </a:t>
            </a:r>
            <a:r>
              <a:rPr lang="en-US" altLang="ko-KR" sz="1600" b="1" dirty="0" smtClean="0"/>
              <a:t>-&gt;</a:t>
            </a:r>
            <a:endParaRPr lang="ko-KR" alt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2188988" y="3834175"/>
            <a:ext cx="8338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 smtClean="0"/>
              <a:t>웨어러블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인공지능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로봇</a:t>
            </a:r>
            <a:r>
              <a:rPr lang="en-US" altLang="ko-KR" sz="1200" dirty="0" smtClean="0"/>
              <a:t>,</a:t>
            </a:r>
            <a:r>
              <a:rPr lang="ko-KR" altLang="en-US" sz="1200" dirty="0" smtClean="0"/>
              <a:t>센서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59823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유플러스의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사업 소개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간편결제 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페이나우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496" y="908720"/>
            <a:ext cx="8677375" cy="10387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altLang="ko-KR" sz="1400" b="1" dirty="0" smtClean="0"/>
              <a:t> U+</a:t>
            </a:r>
            <a:r>
              <a:rPr lang="ko-KR" altLang="en-US" sz="1400" b="1" dirty="0" smtClean="0"/>
              <a:t>가 제공하는 원클릭 간편결제 서비스</a:t>
            </a:r>
            <a:r>
              <a:rPr lang="en-US" altLang="ko-KR" sz="1400" b="1" dirty="0" smtClean="0"/>
              <a:t>! </a:t>
            </a:r>
            <a:endParaRPr lang="en-US" altLang="ko-KR" sz="1400" b="1" dirty="0" smtClean="0"/>
          </a:p>
          <a:p>
            <a:pPr>
              <a:lnSpc>
                <a:spcPct val="150000"/>
              </a:lnSpc>
            </a:pPr>
            <a:r>
              <a:rPr lang="en-US" altLang="ko-KR" sz="1400" b="1" dirty="0"/>
              <a:t> </a:t>
            </a:r>
            <a:r>
              <a:rPr lang="en-US" altLang="ko-KR" sz="1400" b="1" dirty="0" smtClean="0"/>
              <a:t>  </a:t>
            </a:r>
            <a:r>
              <a:rPr lang="en-US" altLang="ko-KR" sz="1300" b="1" dirty="0" smtClean="0"/>
              <a:t>- </a:t>
            </a:r>
            <a:r>
              <a:rPr lang="ko-KR" altLang="en-US" sz="1300" b="1" dirty="0" smtClean="0"/>
              <a:t>최초 </a:t>
            </a:r>
            <a:r>
              <a:rPr lang="en-US" altLang="ko-KR" sz="1300" b="1" dirty="0" smtClean="0"/>
              <a:t>1</a:t>
            </a:r>
            <a:r>
              <a:rPr lang="ko-KR" altLang="en-US" sz="1300" b="1" dirty="0" smtClean="0"/>
              <a:t>회 회원가입</a:t>
            </a:r>
            <a:r>
              <a:rPr lang="en-US" altLang="ko-KR" sz="1300" b="1" dirty="0" smtClean="0"/>
              <a:t>,</a:t>
            </a:r>
            <a:r>
              <a:rPr lang="ko-KR" altLang="en-US" sz="1300" b="1" dirty="0" smtClean="0"/>
              <a:t> 결제수단 등록 후 결제정보 입력 없이 모바일 간편인증만으로 결제 완료</a:t>
            </a:r>
            <a:endParaRPr lang="en-US" altLang="ko-KR" sz="1300" b="1" dirty="0" smtClean="0"/>
          </a:p>
          <a:p>
            <a:pPr>
              <a:lnSpc>
                <a:spcPct val="150000"/>
              </a:lnSpc>
            </a:pPr>
            <a:r>
              <a:rPr lang="en-US" altLang="ko-KR" sz="1300" b="1" dirty="0" smtClean="0"/>
              <a:t>   - </a:t>
            </a:r>
            <a:r>
              <a:rPr lang="ko-KR" altLang="en-US" sz="1300" b="1" dirty="0" smtClean="0"/>
              <a:t>가입 및 결제수단 등록 단계에 자동화된 편의 옵션 적용 </a:t>
            </a:r>
            <a:r>
              <a:rPr lang="en-US" altLang="ko-KR" sz="1300" b="1" dirty="0"/>
              <a:t>-</a:t>
            </a:r>
            <a:r>
              <a:rPr lang="en-US" altLang="ko-KR" sz="1300" b="1" dirty="0" smtClean="0"/>
              <a:t> </a:t>
            </a:r>
            <a:r>
              <a:rPr lang="ko-KR" altLang="en-US" sz="1300" b="1" dirty="0" smtClean="0"/>
              <a:t>기존 간편결제 서비스 이용자의 사용포기 요인 제거</a:t>
            </a:r>
            <a:endParaRPr lang="ko-KR" altLang="en-US" sz="1300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81644" y="3777779"/>
            <a:ext cx="8784976" cy="1967137"/>
            <a:chOff x="990179" y="4293096"/>
            <a:chExt cx="8064896" cy="2035625"/>
          </a:xfrm>
        </p:grpSpPr>
        <p:sp>
          <p:nvSpPr>
            <p:cNvPr id="8" name="직사각형 7"/>
            <p:cNvSpPr/>
            <p:nvPr/>
          </p:nvSpPr>
          <p:spPr>
            <a:xfrm>
              <a:off x="990179" y="4293096"/>
              <a:ext cx="8064896" cy="20356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112909" y="4415078"/>
              <a:ext cx="7812000" cy="180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9653" y="2745567"/>
            <a:ext cx="1135534" cy="225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353" y="2745567"/>
            <a:ext cx="1135534" cy="225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87659" y="2769667"/>
            <a:ext cx="1135534" cy="225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 preferRelativeResize="0">
            <a:picLocks noChangeArrowheads="1"/>
          </p:cNvPicPr>
          <p:nvPr/>
        </p:nvPicPr>
        <p:blipFill rotWithShape="1">
          <a:blip r:embed="rId3" cstate="print"/>
          <a:srcRect t="4338" b="-1"/>
          <a:stretch/>
        </p:blipFill>
        <p:spPr bwMode="auto">
          <a:xfrm>
            <a:off x="863372" y="2902665"/>
            <a:ext cx="1033200" cy="183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그림 13" descr="1.PNG"/>
          <p:cNvPicPr>
            <a:picLocks noChangeAspect="1"/>
          </p:cNvPicPr>
          <p:nvPr/>
        </p:nvPicPr>
        <p:blipFill rotWithShape="1">
          <a:blip r:embed="rId4" cstate="print"/>
          <a:srcRect l="31906" t="5755" r="47162" b="88489"/>
          <a:stretch/>
        </p:blipFill>
        <p:spPr>
          <a:xfrm>
            <a:off x="5511632" y="2985691"/>
            <a:ext cx="331603" cy="15880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800335" y="2432548"/>
            <a:ext cx="11256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/>
              <a:t>Step1. </a:t>
            </a:r>
            <a:r>
              <a:rPr lang="ko-KR" altLang="en-US" sz="1100" b="1" dirty="0" smtClean="0"/>
              <a:t>앱 설치</a:t>
            </a:r>
            <a:endParaRPr lang="ko-KR" altLang="en-US" sz="11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75582" y="5049823"/>
            <a:ext cx="178766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/>
              <a:t>Goolge, </a:t>
            </a:r>
            <a:r>
              <a:rPr lang="ko-KR" altLang="en-US" sz="1050" dirty="0"/>
              <a:t>애플</a:t>
            </a:r>
            <a:r>
              <a:rPr lang="en-US" altLang="ko-KR" sz="1050" dirty="0"/>
              <a:t>, </a:t>
            </a:r>
            <a:r>
              <a:rPr lang="ko-KR" altLang="en-US" sz="1050" dirty="0"/>
              <a:t>이통사 마켓</a:t>
            </a:r>
            <a:endParaRPr lang="en-US" altLang="ko-KR" sz="1050" dirty="0"/>
          </a:p>
          <a:p>
            <a:r>
              <a:rPr lang="en-US" altLang="ko-KR" sz="1050" dirty="0" smtClean="0"/>
              <a:t> - U</a:t>
            </a:r>
            <a:r>
              <a:rPr lang="en-US" altLang="ko-KR" sz="1050" baseline="30000" dirty="0" smtClean="0"/>
              <a:t>+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단말기 </a:t>
            </a:r>
            <a:r>
              <a:rPr lang="en-US" altLang="ko-KR" sz="1050" dirty="0" smtClean="0"/>
              <a:t>Preload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647273" y="5049823"/>
            <a:ext cx="183575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페이나우 사용자 계정 생성</a:t>
            </a:r>
            <a:endParaRPr lang="en-US" altLang="ko-KR" sz="1050" dirty="0" smtClean="0"/>
          </a:p>
          <a:p>
            <a:r>
              <a:rPr lang="en-US" altLang="ko-KR" sz="1050" dirty="0" smtClean="0"/>
              <a:t> - </a:t>
            </a:r>
            <a:r>
              <a:rPr lang="ko-KR" altLang="en-US" sz="1050" dirty="0" smtClean="0"/>
              <a:t>정보입력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인증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약관동의</a:t>
            </a:r>
            <a:endParaRPr lang="ko-KR" altLang="en-US" sz="1050" dirty="0"/>
          </a:p>
        </p:txBody>
      </p:sp>
      <p:sp>
        <p:nvSpPr>
          <p:cNvPr id="18" name="TextBox 17"/>
          <p:cNvSpPr txBox="1"/>
          <p:nvPr/>
        </p:nvSpPr>
        <p:spPr>
          <a:xfrm>
            <a:off x="4695297" y="5049823"/>
            <a:ext cx="208262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결제수단 자동 등록</a:t>
            </a:r>
            <a:r>
              <a:rPr lang="en-US" altLang="ko-KR" sz="1050" dirty="0" smtClean="0"/>
              <a:t> </a:t>
            </a:r>
            <a:r>
              <a:rPr lang="ko-KR" altLang="en-US" sz="1050" dirty="0" smtClean="0"/>
              <a:t>옵션 제공</a:t>
            </a:r>
            <a:endParaRPr lang="en-US" altLang="ko-KR" sz="1050" dirty="0" smtClean="0"/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- </a:t>
            </a:r>
            <a:r>
              <a:rPr lang="ko-KR" altLang="en-US" sz="1050" dirty="0" smtClean="0"/>
              <a:t>키인</a:t>
            </a:r>
            <a:r>
              <a:rPr lang="en-US" altLang="ko-KR" sz="1050" dirty="0" smtClean="0"/>
              <a:t>, </a:t>
            </a:r>
            <a:r>
              <a:rPr lang="ko-KR" altLang="en-US" sz="1050" dirty="0" smtClean="0"/>
              <a:t>스캐닝</a:t>
            </a:r>
            <a:r>
              <a:rPr lang="en-US" altLang="ko-KR" sz="1050" dirty="0" smtClean="0"/>
              <a:t>/</a:t>
            </a:r>
            <a:r>
              <a:rPr lang="ko-KR" altLang="en-US" sz="1050" dirty="0" smtClean="0"/>
              <a:t>터치</a:t>
            </a:r>
            <a:r>
              <a:rPr lang="en-US" altLang="ko-KR" sz="1050" dirty="0" smtClean="0"/>
              <a:t>, USIM</a:t>
            </a:r>
            <a:r>
              <a:rPr lang="ko-KR" altLang="en-US" sz="1050" dirty="0" smtClean="0"/>
              <a:t>인식</a:t>
            </a:r>
            <a:endParaRPr lang="en-US" altLang="ko-KR" sz="105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2905311" y="2432548"/>
            <a:ext cx="12170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Step2. </a:t>
            </a:r>
            <a:r>
              <a:rPr lang="ko-KR" altLang="en-US" sz="1100" b="1" dirty="0" smtClean="0"/>
              <a:t>회원가입</a:t>
            </a:r>
            <a:endParaRPr lang="ko-KR" altLang="en-US" sz="11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4900191" y="2432548"/>
            <a:ext cx="14991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Step3. </a:t>
            </a:r>
            <a:r>
              <a:rPr lang="ko-KR" altLang="en-US" sz="1100" b="1" dirty="0" smtClean="0"/>
              <a:t>결제수단등록</a:t>
            </a:r>
            <a:endParaRPr lang="ko-KR" altLang="en-US" sz="11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7129621" y="2432548"/>
            <a:ext cx="12170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/>
              <a:t>Step4. </a:t>
            </a:r>
            <a:r>
              <a:rPr lang="ko-KR" altLang="en-US" sz="1100" b="1" dirty="0" smtClean="0"/>
              <a:t>결제사용</a:t>
            </a:r>
            <a:endParaRPr lang="ko-KR" altLang="en-US" sz="11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944621" y="5049823"/>
            <a:ext cx="18934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간편결제 </a:t>
            </a:r>
            <a:r>
              <a:rPr lang="en-US" altLang="ko-KR" sz="1050" dirty="0" smtClean="0"/>
              <a:t>(</a:t>
            </a:r>
            <a:r>
              <a:rPr lang="ko-KR" altLang="en-US" sz="1050" dirty="0" smtClean="0"/>
              <a:t>간편입력</a:t>
            </a:r>
            <a:r>
              <a:rPr lang="en-US" altLang="ko-KR" sz="1050" dirty="0" smtClean="0"/>
              <a:t>+</a:t>
            </a:r>
            <a:r>
              <a:rPr lang="ko-KR" altLang="en-US" sz="1050" dirty="0" smtClean="0"/>
              <a:t>인증</a:t>
            </a:r>
            <a:r>
              <a:rPr lang="en-US" altLang="ko-KR" sz="1050" dirty="0" smtClean="0"/>
              <a:t>)</a:t>
            </a:r>
          </a:p>
          <a:p>
            <a:r>
              <a:rPr lang="en-US" altLang="ko-KR" sz="1050" dirty="0"/>
              <a:t> </a:t>
            </a:r>
            <a:r>
              <a:rPr lang="en-US" altLang="ko-KR" sz="1050" dirty="0" smtClean="0"/>
              <a:t>- Any Device, OS, Browsers</a:t>
            </a:r>
            <a:endParaRPr lang="ko-KR" altLang="en-US" sz="1050" dirty="0"/>
          </a:p>
        </p:txBody>
      </p:sp>
      <p:sp>
        <p:nvSpPr>
          <p:cNvPr id="23" name="직사각형 22"/>
          <p:cNvSpPr/>
          <p:nvPr/>
        </p:nvSpPr>
        <p:spPr>
          <a:xfrm rot="19747249">
            <a:off x="1646092" y="2939326"/>
            <a:ext cx="608276" cy="2284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선탑</a:t>
            </a:r>
            <a:r>
              <a:rPr lang="ko-KR" altLang="en-US" sz="1000" dirty="0">
                <a:solidFill>
                  <a:srgbClr val="FF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재</a:t>
            </a:r>
          </a:p>
        </p:txBody>
      </p:sp>
      <p:sp>
        <p:nvSpPr>
          <p:cNvPr id="24" name="왼쪽/오른쪽 화살표 23"/>
          <p:cNvSpPr/>
          <p:nvPr/>
        </p:nvSpPr>
        <p:spPr>
          <a:xfrm>
            <a:off x="4625998" y="3897841"/>
            <a:ext cx="2025480" cy="406095"/>
          </a:xfrm>
          <a:prstGeom prst="left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60076" y="4326890"/>
            <a:ext cx="398182" cy="38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88876" y="2769667"/>
            <a:ext cx="1135534" cy="2256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1786" y="4326890"/>
            <a:ext cx="398182" cy="384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그림 28" descr="01-1-회원가입-정보입력_150209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8908" y="2889637"/>
            <a:ext cx="1021593" cy="1816164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 rot="19747249">
            <a:off x="3743819" y="2924417"/>
            <a:ext cx="608276" cy="2284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편이</a:t>
            </a:r>
            <a:r>
              <a:rPr lang="ko-KR" altLang="en-US" sz="1000" dirty="0">
                <a:solidFill>
                  <a:srgbClr val="FF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성</a:t>
            </a:r>
          </a:p>
        </p:txBody>
      </p:sp>
      <p:pic>
        <p:nvPicPr>
          <p:cNvPr id="31" name="그림 30" descr="20-2-0-결제-스크롤_150206_B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153691" y="2909822"/>
            <a:ext cx="1026000" cy="1824000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 rot="19747249">
            <a:off x="5885784" y="2928309"/>
            <a:ext cx="608276" cy="2284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rgbClr val="FF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자동화</a:t>
            </a:r>
            <a:endParaRPr lang="ko-KR" altLang="en-US" sz="1000" dirty="0">
              <a:solidFill>
                <a:srgbClr val="FF0000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  <p:pic>
        <p:nvPicPr>
          <p:cNvPr id="33" name="그림 32" descr="00-2-로그인-패턴_15020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251272" y="2920878"/>
            <a:ext cx="1018575" cy="1810800"/>
          </a:xfrm>
          <a:prstGeom prst="rect">
            <a:avLst/>
          </a:prstGeom>
        </p:spPr>
      </p:pic>
      <p:sp>
        <p:nvSpPr>
          <p:cNvPr id="34" name="직사각형 33"/>
          <p:cNvSpPr/>
          <p:nvPr/>
        </p:nvSpPr>
        <p:spPr>
          <a:xfrm rot="19747249">
            <a:off x="7957093" y="2954525"/>
            <a:ext cx="608276" cy="2284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rgbClr val="FF0000"/>
                </a:solidFill>
                <a:latin typeface="HY궁서" panose="02030600000101010101" pitchFamily="18" charset="-127"/>
                <a:ea typeface="HY궁서" panose="02030600000101010101" pitchFamily="18" charset="-127"/>
              </a:rPr>
              <a:t>차별화</a:t>
            </a:r>
            <a:endParaRPr lang="ko-KR" altLang="en-US" sz="1000">
              <a:solidFill>
                <a:srgbClr val="FF0000"/>
              </a:solidFill>
              <a:latin typeface="HY궁서" panose="02030600000101010101" pitchFamily="18" charset="-127"/>
              <a:ea typeface="HY궁서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3161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504" y="188640"/>
            <a:ext cx="54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유플러스의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사업 소개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간편결제 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페이나우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772816"/>
            <a:ext cx="784887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  <a:buFont typeface="Wingdings" pitchFamily="2" charset="2"/>
              <a:buChar char="§"/>
            </a:pPr>
            <a:r>
              <a:rPr lang="ko-KR" altLang="en-US" sz="1600" b="1" dirty="0" smtClean="0"/>
              <a:t> </a:t>
            </a:r>
            <a:r>
              <a:rPr lang="en-US" altLang="ko-KR" sz="1600" b="1" dirty="0" err="1" smtClean="0">
                <a:cs typeface="Arial" charset="0"/>
              </a:rPr>
              <a:t>Paynow</a:t>
            </a:r>
            <a:r>
              <a:rPr lang="en-US" altLang="ko-KR" sz="1600" b="1" dirty="0" smtClean="0">
                <a:cs typeface="Arial" charset="0"/>
              </a:rPr>
              <a:t> </a:t>
            </a:r>
            <a:r>
              <a:rPr lang="ko-KR" altLang="en-US" sz="1600" b="1" dirty="0" smtClean="0">
                <a:cs typeface="Arial" charset="0"/>
              </a:rPr>
              <a:t>가입자는 전 연령대 고루 분포되어 있으며</a:t>
            </a:r>
            <a:r>
              <a:rPr lang="en-US" altLang="ko-KR" sz="1600" b="1" dirty="0" smtClean="0">
                <a:cs typeface="Arial" charset="0"/>
              </a:rPr>
              <a:t>, </a:t>
            </a:r>
          </a:p>
          <a:p>
            <a:pPr>
              <a:lnSpc>
                <a:spcPct val="250000"/>
              </a:lnSpc>
            </a:pPr>
            <a:r>
              <a:rPr lang="en-US" altLang="ko-KR" sz="1600" b="1" dirty="0" smtClean="0">
                <a:cs typeface="Arial" charset="0"/>
              </a:rPr>
              <a:t>  </a:t>
            </a:r>
            <a:r>
              <a:rPr lang="ko-KR" altLang="en-US" sz="1600" b="1" dirty="0" smtClean="0">
                <a:cs typeface="Arial" charset="0"/>
              </a:rPr>
              <a:t>구매력을 보유하고 문화생활이 빈번한 </a:t>
            </a:r>
            <a:r>
              <a:rPr lang="en-US" altLang="ko-KR" sz="1600" b="1" dirty="0" smtClean="0">
                <a:cs typeface="Arial" charset="0"/>
              </a:rPr>
              <a:t>20-30 </a:t>
            </a:r>
            <a:r>
              <a:rPr lang="ko-KR" altLang="en-US" sz="1600" b="1" dirty="0" smtClean="0">
                <a:cs typeface="Arial" charset="0"/>
              </a:rPr>
              <a:t>가입자 </a:t>
            </a:r>
            <a:r>
              <a:rPr lang="ko-KR" altLang="en-US" sz="1600" b="1" dirty="0" smtClean="0">
                <a:cs typeface="Arial" charset="0"/>
              </a:rPr>
              <a:t>비중 높음</a:t>
            </a:r>
            <a:endParaRPr lang="en-US" altLang="ko-KR" sz="1600" b="1" dirty="0">
              <a:cs typeface="Arial" charset="0"/>
            </a:endParaRPr>
          </a:p>
          <a:p>
            <a:pPr>
              <a:lnSpc>
                <a:spcPct val="250000"/>
              </a:lnSpc>
              <a:buFont typeface="Wingdings" pitchFamily="2" charset="2"/>
              <a:buChar char="§"/>
            </a:pPr>
            <a:r>
              <a:rPr lang="en-US" altLang="ko-KR" sz="1600" b="1" dirty="0" smtClean="0">
                <a:cs typeface="Arial" charset="0"/>
              </a:rPr>
              <a:t> </a:t>
            </a:r>
            <a:r>
              <a:rPr lang="ko-KR" altLang="en-US" sz="1600" b="1" dirty="0" smtClean="0">
                <a:cs typeface="Arial" charset="0"/>
              </a:rPr>
              <a:t>특히 재사용 비율이 </a:t>
            </a:r>
            <a:r>
              <a:rPr lang="ko-KR" altLang="en-US" sz="1600" b="1" dirty="0" smtClean="0">
                <a:cs typeface="Arial" charset="0"/>
              </a:rPr>
              <a:t>높고</a:t>
            </a:r>
            <a:r>
              <a:rPr lang="en-US" altLang="ko-KR" sz="1600" b="1" dirty="0" smtClean="0">
                <a:cs typeface="Arial" charset="0"/>
              </a:rPr>
              <a:t>, </a:t>
            </a:r>
            <a:r>
              <a:rPr lang="en-US" altLang="ko-KR" sz="1600" b="1" dirty="0" err="1" smtClean="0">
                <a:cs typeface="Arial" charset="0"/>
              </a:rPr>
              <a:t>Paynow</a:t>
            </a:r>
            <a:r>
              <a:rPr lang="en-US" altLang="ko-KR" sz="1600" b="1" dirty="0" smtClean="0">
                <a:cs typeface="Arial" charset="0"/>
              </a:rPr>
              <a:t> </a:t>
            </a:r>
            <a:r>
              <a:rPr lang="ko-KR" altLang="en-US" sz="1600" b="1" dirty="0" smtClean="0">
                <a:cs typeface="Arial" charset="0"/>
              </a:rPr>
              <a:t>서비스에 대한 충성도 및 </a:t>
            </a:r>
            <a:r>
              <a:rPr lang="ko-KR" altLang="en-US" sz="1600" b="1" dirty="0" err="1" smtClean="0">
                <a:cs typeface="Arial" charset="0"/>
              </a:rPr>
              <a:t>편이성이</a:t>
            </a:r>
            <a:r>
              <a:rPr lang="ko-KR" altLang="en-US" sz="1600" b="1" dirty="0" smtClean="0">
                <a:cs typeface="Arial" charset="0"/>
              </a:rPr>
              <a:t> </a:t>
            </a:r>
            <a:r>
              <a:rPr lang="ko-KR" altLang="en-US" sz="1600" b="1" dirty="0" smtClean="0">
                <a:cs typeface="Arial" charset="0"/>
              </a:rPr>
              <a:t>검증됨</a:t>
            </a:r>
            <a:endParaRPr lang="en-US" altLang="ko-KR" sz="1600" b="1" dirty="0" smtClean="0">
              <a:cs typeface="Arial" charset="0"/>
            </a:endParaRPr>
          </a:p>
          <a:p>
            <a:pPr>
              <a:lnSpc>
                <a:spcPct val="250000"/>
              </a:lnSpc>
              <a:buFont typeface="Wingdings" pitchFamily="2" charset="2"/>
              <a:buChar char="§"/>
            </a:pPr>
            <a:r>
              <a:rPr lang="en-US" altLang="ko-KR" sz="1600" b="1" dirty="0" smtClean="0">
                <a:cs typeface="Arial" charset="0"/>
              </a:rPr>
              <a:t> </a:t>
            </a:r>
            <a:r>
              <a:rPr lang="ko-KR" altLang="en-US" sz="1600" b="1" dirty="0" smtClean="0">
                <a:cs typeface="Arial" charset="0"/>
              </a:rPr>
              <a:t>국내 최다 가맹점</a:t>
            </a:r>
            <a:r>
              <a:rPr lang="en-US" altLang="ko-KR" sz="1600" b="1" dirty="0" smtClean="0">
                <a:cs typeface="Arial" charset="0"/>
              </a:rPr>
              <a:t>,</a:t>
            </a:r>
            <a:r>
              <a:rPr lang="ko-KR" altLang="en-US" sz="1600" b="1" dirty="0" smtClean="0">
                <a:cs typeface="Arial" charset="0"/>
              </a:rPr>
              <a:t> 중대형 </a:t>
            </a:r>
            <a:r>
              <a:rPr lang="en-US" altLang="ko-KR" sz="1600" b="1" dirty="0" smtClean="0">
                <a:cs typeface="Arial" charset="0"/>
              </a:rPr>
              <a:t>10</a:t>
            </a:r>
            <a:r>
              <a:rPr lang="ko-KR" altLang="en-US" sz="1600" b="1" dirty="0" err="1" smtClean="0">
                <a:cs typeface="Arial" charset="0"/>
              </a:rPr>
              <a:t>만여개</a:t>
            </a:r>
            <a:r>
              <a:rPr lang="ko-KR" altLang="en-US" sz="1600" b="1" dirty="0" smtClean="0">
                <a:cs typeface="Arial" charset="0"/>
              </a:rPr>
              <a:t> 쇼핑몰에서 </a:t>
            </a:r>
            <a:r>
              <a:rPr lang="en-US" altLang="ko-KR" sz="1600" b="1" dirty="0" err="1" smtClean="0">
                <a:cs typeface="Arial" charset="0"/>
              </a:rPr>
              <a:t>Paynow</a:t>
            </a:r>
            <a:r>
              <a:rPr lang="en-US" altLang="ko-KR" sz="1600" b="1" dirty="0" smtClean="0">
                <a:cs typeface="Arial" charset="0"/>
              </a:rPr>
              <a:t> </a:t>
            </a:r>
            <a:r>
              <a:rPr lang="ko-KR" altLang="en-US" sz="1600" b="1" dirty="0" smtClean="0">
                <a:cs typeface="Arial" charset="0"/>
              </a:rPr>
              <a:t>로 결제 가능</a:t>
            </a:r>
            <a:endParaRPr lang="en-US" altLang="ko-KR" sz="1600" b="1" dirty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0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825" y="930275"/>
            <a:ext cx="5278438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§"/>
              <a:defRPr/>
            </a:pPr>
            <a:r>
              <a:rPr lang="ko-KR" altLang="en-US" sz="1600" b="1" dirty="0">
                <a:latin typeface="+mj-ea"/>
                <a:ea typeface="+mj-ea"/>
              </a:rPr>
              <a:t> 언제 어디서나 편리한 오프라인 결제 </a:t>
            </a:r>
            <a:r>
              <a:rPr lang="en-US" altLang="ko-KR" sz="1600" b="1" dirty="0">
                <a:latin typeface="+mj-ea"/>
                <a:ea typeface="+mj-ea"/>
              </a:rPr>
              <a:t>U+ Biz Paynow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7088" y="5238750"/>
            <a:ext cx="8135937" cy="5842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ko-KR" altLang="en-US" sz="1600" b="1" dirty="0">
                <a:latin typeface="+mj-ea"/>
                <a:ea typeface="+mj-ea"/>
              </a:rPr>
              <a:t>  </a:t>
            </a:r>
            <a:r>
              <a:rPr lang="en-US" altLang="ko-KR" sz="1600" b="1" dirty="0">
                <a:latin typeface="+mj-ea"/>
                <a:ea typeface="+mj-ea"/>
              </a:rPr>
              <a:t>LGU+</a:t>
            </a:r>
            <a:r>
              <a:rPr lang="ko-KR" altLang="en-US" sz="1600" b="1" dirty="0">
                <a:latin typeface="+mj-ea"/>
                <a:ea typeface="+mj-ea"/>
              </a:rPr>
              <a:t>에서</a:t>
            </a:r>
            <a:r>
              <a:rPr lang="en-US" altLang="ko-KR" sz="1600" b="1" dirty="0">
                <a:latin typeface="+mj-ea"/>
                <a:ea typeface="+mj-ea"/>
              </a:rPr>
              <a:t> </a:t>
            </a:r>
            <a:r>
              <a:rPr lang="ko-KR" altLang="en-US" sz="1600" b="1" dirty="0">
                <a:latin typeface="+mj-ea"/>
                <a:ea typeface="+mj-ea"/>
              </a:rPr>
              <a:t>제공하는 </a:t>
            </a:r>
            <a:r>
              <a:rPr lang="en-US" altLang="ko-KR" sz="1600" b="1" dirty="0">
                <a:latin typeface="+mj-ea"/>
                <a:ea typeface="+mj-ea"/>
              </a:rPr>
              <a:t>Biz Paynow </a:t>
            </a:r>
            <a:r>
              <a:rPr lang="ko-KR" altLang="en-US" sz="1600" b="1" dirty="0" err="1">
                <a:latin typeface="+mj-ea"/>
                <a:ea typeface="+mj-ea"/>
              </a:rPr>
              <a:t>앱과</a:t>
            </a:r>
            <a:r>
              <a:rPr lang="ko-KR" altLang="en-US" sz="1600" b="1" dirty="0">
                <a:latin typeface="+mj-ea"/>
                <a:ea typeface="+mj-ea"/>
              </a:rPr>
              <a:t> 결제단말기를 스마트폰에 꽂기만 하면 </a:t>
            </a:r>
            <a:endParaRPr lang="en-US" altLang="ko-KR" sz="1600" b="1" dirty="0">
              <a:latin typeface="+mj-ea"/>
              <a:ea typeface="+mj-ea"/>
            </a:endParaRPr>
          </a:p>
          <a:p>
            <a:pPr>
              <a:defRPr/>
            </a:pPr>
            <a:r>
              <a:rPr lang="en-US" altLang="ko-KR" sz="1600" b="1" dirty="0">
                <a:latin typeface="+mj-ea"/>
                <a:ea typeface="+mj-ea"/>
              </a:rPr>
              <a:t>  </a:t>
            </a:r>
            <a:r>
              <a:rPr lang="ko-KR" altLang="en-US" sz="1600" b="1" dirty="0">
                <a:latin typeface="+mj-ea"/>
                <a:ea typeface="+mj-ea"/>
              </a:rPr>
              <a:t>언제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어디서나</a:t>
            </a:r>
            <a:r>
              <a:rPr lang="en-US" altLang="ko-KR" sz="1600" b="1" dirty="0">
                <a:latin typeface="+mj-ea"/>
                <a:ea typeface="+mj-ea"/>
              </a:rPr>
              <a:t>, </a:t>
            </a:r>
            <a:r>
              <a:rPr lang="ko-KR" altLang="en-US" sz="1600" b="1" dirty="0">
                <a:latin typeface="+mj-ea"/>
                <a:ea typeface="+mj-ea"/>
              </a:rPr>
              <a:t>누구나 손쉽게 결제서비스를 이용할 수 있습니다</a:t>
            </a:r>
            <a:r>
              <a:rPr lang="en-US" altLang="ko-KR" sz="1600" b="1" dirty="0">
                <a:latin typeface="+mj-ea"/>
                <a:ea typeface="+mj-ea"/>
              </a:rPr>
              <a:t>.</a:t>
            </a:r>
            <a:r>
              <a:rPr lang="ko-KR" altLang="en-US" sz="1600" b="1" dirty="0">
                <a:latin typeface="+mj-ea"/>
                <a:ea typeface="+mj-ea"/>
              </a:rPr>
              <a:t> </a:t>
            </a: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68313" y="1628775"/>
            <a:ext cx="8239125" cy="3384550"/>
          </a:xfrm>
          <a:prstGeom prst="round2SameRect">
            <a:avLst>
              <a:gd name="adj1" fmla="val 0"/>
              <a:gd name="adj2" fmla="val 1684"/>
            </a:avLst>
          </a:prstGeom>
          <a:noFill/>
          <a:ln w="19050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marL="90488" indent="-90488" latinLnBrk="0">
              <a:buClr>
                <a:schemeClr val="bg1">
                  <a:lumMod val="65000"/>
                </a:schemeClr>
              </a:buClr>
              <a:buSzPct val="80000"/>
              <a:buFont typeface="Wingdings" pitchFamily="2" charset="2"/>
              <a:buChar char="§"/>
              <a:defRPr/>
            </a:pP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AutoShape 581"/>
          <p:cNvSpPr>
            <a:spLocks noChangeArrowheads="1"/>
          </p:cNvSpPr>
          <p:nvPr/>
        </p:nvSpPr>
        <p:spPr bwMode="auto">
          <a:xfrm rot="5400000">
            <a:off x="322263" y="5372100"/>
            <a:ext cx="855662" cy="300038"/>
          </a:xfrm>
          <a:prstGeom prst="triangle">
            <a:avLst>
              <a:gd name="adj" fmla="val 51042"/>
            </a:avLst>
          </a:prstGeom>
          <a:solidFill>
            <a:schemeClr val="bg1">
              <a:lumMod val="75000"/>
            </a:schemeClr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>
              <a:defRPr/>
            </a:pPr>
            <a:endParaRPr lang="ko-KR" altLang="en-US"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903"/>
          <a:stretch>
            <a:fillRect/>
          </a:stretch>
        </p:blipFill>
        <p:spPr bwMode="auto">
          <a:xfrm>
            <a:off x="6948264" y="2060848"/>
            <a:ext cx="1663700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Users\medialog\Desktop\이미지\Screenshot_2014-03-16-15-36-3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460" y="1881186"/>
            <a:ext cx="16192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 descr="C:\Users\medialog\Desktop\이미지\Screenshot_2014-03-16-15-36-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71" y="1897066"/>
            <a:ext cx="16192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Users\medialog\Desktop\이미지\Screenshot_2014-03-16-17-11-1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638" y="1897066"/>
            <a:ext cx="161925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직선 연결선 13"/>
          <p:cNvCxnSpPr/>
          <p:nvPr/>
        </p:nvCxnSpPr>
        <p:spPr>
          <a:xfrm>
            <a:off x="0" y="620688"/>
            <a:ext cx="9144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7504" y="188640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4.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LG</a:t>
            </a:r>
            <a:r>
              <a:rPr lang="ko-KR" altLang="en-US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유플러스의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 사업 소개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– </a:t>
            </a:r>
            <a:r>
              <a:rPr lang="ko-KR" altLang="en-US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오프라인 이동 결제 솔루션  </a:t>
            </a:r>
            <a:r>
              <a:rPr lang="en-US" altLang="ko-KR" b="1" dirty="0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Biz </a:t>
            </a:r>
            <a:r>
              <a:rPr lang="en-US" altLang="ko-KR" b="1" dirty="0" err="1" smtClean="0"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Paynow</a:t>
            </a:r>
            <a:endParaRPr lang="ko-KR" altLang="en-US" b="1" dirty="0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51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4692</TotalTime>
  <Words>1005</Words>
  <Application>Microsoft Office PowerPoint</Application>
  <PresentationFormat>화면 슬라이드 쇼(4:3)</PresentationFormat>
  <Paragraphs>229</Paragraphs>
  <Slides>20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이영훈</dc:creator>
  <cp:lastModifiedBy>한혜미</cp:lastModifiedBy>
  <cp:revision>377</cp:revision>
  <cp:lastPrinted>2015-08-11T05:12:29Z</cp:lastPrinted>
  <dcterms:created xsi:type="dcterms:W3CDTF">2015-07-28T08:44:19Z</dcterms:created>
  <dcterms:modified xsi:type="dcterms:W3CDTF">2015-08-13T10:05:05Z</dcterms:modified>
</cp:coreProperties>
</file>